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p:sldMasterIdLst>
    <p:sldMasterId id="2147483648" r:id="rId1"/>
  </p:sldMasterIdLst>
  <p:notesMasterIdLst>
    <p:notesMasterId r:id="rId5"/>
  </p:notesMasterIdLst>
  <p:handoutMasterIdLst>
    <p:handoutMasterId r:id="rId13"/>
  </p:handoutMasterIdLst>
  <p:sldIdLst>
    <p:sldId id="735" r:id="rId3"/>
    <p:sldId id="720" r:id="rId4"/>
    <p:sldId id="750" r:id="rId6"/>
    <p:sldId id="751" r:id="rId7"/>
    <p:sldId id="752" r:id="rId8"/>
    <p:sldId id="753" r:id="rId9"/>
    <p:sldId id="754" r:id="rId10"/>
    <p:sldId id="763" r:id="rId11"/>
    <p:sldId id="764" r:id="rId12"/>
  </p:sldIdLst>
  <p:sldSz cx="9144000" cy="6858000" type="screen4x3"/>
  <p:notesSz cx="7099300" cy="10234295"/>
  <p:custDataLst>
    <p:tags r:id="rId17"/>
  </p:custDataLst>
  <p:defaultTextStyle>
    <a:defPPr>
      <a:defRPr lang="zh-CN"/>
    </a:defPPr>
    <a:lvl1pPr algn="l" rtl="0" fontAlgn="base">
      <a:spcBef>
        <a:spcPct val="0"/>
      </a:spcBef>
      <a:spcAft>
        <a:spcPct val="0"/>
      </a:spcAft>
      <a:defRPr sz="2400" kern="1200">
        <a:solidFill>
          <a:schemeClr val="tx2"/>
        </a:solidFill>
        <a:latin typeface="Arial" panose="020B0604020202020204" pitchFamily="34" charset="0"/>
        <a:ea typeface="宋体" pitchFamily="2" charset="-122"/>
        <a:cs typeface="+mn-cs"/>
      </a:defRPr>
    </a:lvl1pPr>
    <a:lvl2pPr marL="457200" algn="l" rtl="0" fontAlgn="base">
      <a:spcBef>
        <a:spcPct val="0"/>
      </a:spcBef>
      <a:spcAft>
        <a:spcPct val="0"/>
      </a:spcAft>
      <a:defRPr sz="2400" kern="1200">
        <a:solidFill>
          <a:schemeClr val="tx2"/>
        </a:solidFill>
        <a:latin typeface="Arial" panose="020B0604020202020204" pitchFamily="34" charset="0"/>
        <a:ea typeface="宋体" pitchFamily="2" charset="-122"/>
        <a:cs typeface="+mn-cs"/>
      </a:defRPr>
    </a:lvl2pPr>
    <a:lvl3pPr marL="914400" algn="l" rtl="0" fontAlgn="base">
      <a:spcBef>
        <a:spcPct val="0"/>
      </a:spcBef>
      <a:spcAft>
        <a:spcPct val="0"/>
      </a:spcAft>
      <a:defRPr sz="2400" kern="1200">
        <a:solidFill>
          <a:schemeClr val="tx2"/>
        </a:solidFill>
        <a:latin typeface="Arial" panose="020B0604020202020204" pitchFamily="34" charset="0"/>
        <a:ea typeface="宋体" pitchFamily="2" charset="-122"/>
        <a:cs typeface="+mn-cs"/>
      </a:defRPr>
    </a:lvl3pPr>
    <a:lvl4pPr marL="1371600" algn="l" rtl="0" fontAlgn="base">
      <a:spcBef>
        <a:spcPct val="0"/>
      </a:spcBef>
      <a:spcAft>
        <a:spcPct val="0"/>
      </a:spcAft>
      <a:defRPr sz="2400" kern="1200">
        <a:solidFill>
          <a:schemeClr val="tx2"/>
        </a:solidFill>
        <a:latin typeface="Arial" panose="020B0604020202020204" pitchFamily="34" charset="0"/>
        <a:ea typeface="宋体" pitchFamily="2" charset="-122"/>
        <a:cs typeface="+mn-cs"/>
      </a:defRPr>
    </a:lvl4pPr>
    <a:lvl5pPr marL="1828800" algn="l" rtl="0" fontAlgn="base">
      <a:spcBef>
        <a:spcPct val="0"/>
      </a:spcBef>
      <a:spcAft>
        <a:spcPct val="0"/>
      </a:spcAft>
      <a:defRPr sz="2400" kern="1200">
        <a:solidFill>
          <a:schemeClr val="tx2"/>
        </a:solidFill>
        <a:latin typeface="Arial" panose="020B0604020202020204" pitchFamily="34" charset="0"/>
        <a:ea typeface="宋体" pitchFamily="2" charset="-122"/>
        <a:cs typeface="+mn-cs"/>
      </a:defRPr>
    </a:lvl5pPr>
    <a:lvl6pPr marL="2286000" algn="l" defTabSz="914400" rtl="0" eaLnBrk="1" latinLnBrk="0" hangingPunct="1">
      <a:defRPr sz="2400" kern="1200">
        <a:solidFill>
          <a:schemeClr val="tx2"/>
        </a:solidFill>
        <a:latin typeface="Arial" panose="020B0604020202020204" pitchFamily="34" charset="0"/>
        <a:ea typeface="宋体" pitchFamily="2" charset="-122"/>
        <a:cs typeface="+mn-cs"/>
      </a:defRPr>
    </a:lvl6pPr>
    <a:lvl7pPr marL="2743200" algn="l" defTabSz="914400" rtl="0" eaLnBrk="1" latinLnBrk="0" hangingPunct="1">
      <a:defRPr sz="2400" kern="1200">
        <a:solidFill>
          <a:schemeClr val="tx2"/>
        </a:solidFill>
        <a:latin typeface="Arial" panose="020B0604020202020204" pitchFamily="34" charset="0"/>
        <a:ea typeface="宋体" pitchFamily="2" charset="-122"/>
        <a:cs typeface="+mn-cs"/>
      </a:defRPr>
    </a:lvl7pPr>
    <a:lvl8pPr marL="3200400" algn="l" defTabSz="914400" rtl="0" eaLnBrk="1" latinLnBrk="0" hangingPunct="1">
      <a:defRPr sz="2400" kern="1200">
        <a:solidFill>
          <a:schemeClr val="tx2"/>
        </a:solidFill>
        <a:latin typeface="Arial" panose="020B0604020202020204" pitchFamily="34" charset="0"/>
        <a:ea typeface="宋体" pitchFamily="2" charset="-122"/>
        <a:cs typeface="+mn-cs"/>
      </a:defRPr>
    </a:lvl8pPr>
    <a:lvl9pPr marL="3657600" algn="l" defTabSz="914400" rtl="0" eaLnBrk="1" latinLnBrk="0" hangingPunct="1">
      <a:defRPr sz="2400" kern="1200">
        <a:solidFill>
          <a:schemeClr val="tx2"/>
        </a:solidFill>
        <a:latin typeface="Arial" panose="020B0604020202020204"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4619D"/>
    <a:srgbClr val="DA2A22"/>
    <a:srgbClr val="15994D"/>
    <a:srgbClr val="342275"/>
    <a:srgbClr val="E67A1C"/>
    <a:srgbClr val="E57717"/>
    <a:srgbClr val="5891D6"/>
    <a:srgbClr val="72A2DC"/>
    <a:srgbClr val="EE9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00" autoAdjust="0"/>
    <p:restoredTop sz="92281" autoAdjust="0"/>
  </p:normalViewPr>
  <p:slideViewPr>
    <p:cSldViewPr snapToGrid="0" showGuides="1">
      <p:cViewPr>
        <p:scale>
          <a:sx n="66" d="100"/>
          <a:sy n="66" d="100"/>
        </p:scale>
        <p:origin x="1818" y="-78"/>
      </p:cViewPr>
      <p:guideLst>
        <p:guide pos="272"/>
        <p:guide pos="5482"/>
        <p:guide orient="horz" pos="57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74" d="100"/>
          <a:sy n="74" d="100"/>
        </p:scale>
        <p:origin x="-4026" y="-120"/>
      </p:cViewPr>
      <p:guideLst>
        <p:guide orient="horz" pos="3177"/>
        <p:guide pos="2236"/>
      </p:guideLst>
    </p:cSldViewPr>
  </p:notesViewPr>
  <p:gridSpacing cx="36004" cy="36004"/>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gs" Target="tags/tag1.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handoutMaster" Target="handoutMasters/handoutMaster1.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1175"/>
          </a:xfrm>
          <a:prstGeom prst="rect">
            <a:avLst/>
          </a:prstGeom>
        </p:spPr>
        <p:txBody>
          <a:bodyPr vert="horz" lIns="99048" tIns="49524" rIns="99048" bIns="49524" rtlCol="0"/>
          <a:lstStyle>
            <a:lvl1pPr algn="l">
              <a:defRPr sz="1300" dirty="0">
                <a:latin typeface="Arial" panose="020B0604020202020204" pitchFamily="34" charset="0"/>
                <a:ea typeface="微软雅黑" pitchFamily="34" charset="-122"/>
              </a:defRPr>
            </a:lvl1pPr>
          </a:lstStyle>
          <a:p>
            <a:pPr>
              <a:defRPr/>
            </a:pPr>
            <a:endParaRPr lang="zh-CN" altLang="en-US"/>
          </a:p>
        </p:txBody>
      </p:sp>
      <p:sp>
        <p:nvSpPr>
          <p:cNvPr id="3" name="日期占位符 2"/>
          <p:cNvSpPr>
            <a:spLocks noGrp="1"/>
          </p:cNvSpPr>
          <p:nvPr>
            <p:ph type="dt" sz="quarter" idx="1"/>
          </p:nvPr>
        </p:nvSpPr>
        <p:spPr>
          <a:xfrm>
            <a:off x="4021138" y="0"/>
            <a:ext cx="3076575" cy="511175"/>
          </a:xfrm>
          <a:prstGeom prst="rect">
            <a:avLst/>
          </a:prstGeom>
        </p:spPr>
        <p:txBody>
          <a:bodyPr vert="horz" lIns="99048" tIns="49524" rIns="99048" bIns="49524" rtlCol="0"/>
          <a:lstStyle>
            <a:lvl1pPr algn="r">
              <a:defRPr sz="1300" smtClean="0">
                <a:latin typeface="Arial" panose="020B0604020202020204" pitchFamily="34" charset="0"/>
                <a:ea typeface="微软雅黑" pitchFamily="34" charset="-122"/>
              </a:defRPr>
            </a:lvl1pPr>
          </a:lstStyle>
          <a:p>
            <a:pPr>
              <a:defRPr/>
            </a:pPr>
            <a:fld id="{83A91915-E571-4570-80B3-E65B02A79A95}" type="datetimeFigureOut">
              <a:rPr lang="zh-CN" altLang="en-US"/>
            </a:fld>
            <a:endParaRPr lang="zh-CN" altLang="en-US" dirty="0"/>
          </a:p>
        </p:txBody>
      </p:sp>
      <p:sp>
        <p:nvSpPr>
          <p:cNvPr id="4" name="页脚占位符 3"/>
          <p:cNvSpPr>
            <a:spLocks noGrp="1"/>
          </p:cNvSpPr>
          <p:nvPr>
            <p:ph type="ftr" sz="quarter" idx="2"/>
          </p:nvPr>
        </p:nvSpPr>
        <p:spPr>
          <a:xfrm>
            <a:off x="0" y="9721850"/>
            <a:ext cx="3076575" cy="511175"/>
          </a:xfrm>
          <a:prstGeom prst="rect">
            <a:avLst/>
          </a:prstGeom>
        </p:spPr>
        <p:txBody>
          <a:bodyPr vert="horz" lIns="99048" tIns="49524" rIns="99048" bIns="49524" rtlCol="0" anchor="b"/>
          <a:lstStyle>
            <a:lvl1pPr algn="l">
              <a:defRPr sz="1300" dirty="0">
                <a:latin typeface="Arial" panose="020B0604020202020204" pitchFamily="34" charset="0"/>
                <a:ea typeface="微软雅黑" pitchFamily="34" charset="-122"/>
              </a:defRPr>
            </a:lvl1pPr>
          </a:lstStyle>
          <a:p>
            <a:pPr>
              <a:defRPr/>
            </a:pPr>
            <a:endParaRPr lang="zh-CN" altLang="en-US"/>
          </a:p>
        </p:txBody>
      </p:sp>
      <p:sp>
        <p:nvSpPr>
          <p:cNvPr id="5" name="灯片编号占位符 4"/>
          <p:cNvSpPr>
            <a:spLocks noGrp="1"/>
          </p:cNvSpPr>
          <p:nvPr>
            <p:ph type="sldNum" sz="quarter" idx="3"/>
          </p:nvPr>
        </p:nvSpPr>
        <p:spPr>
          <a:xfrm>
            <a:off x="4021138" y="9721850"/>
            <a:ext cx="3076575" cy="511175"/>
          </a:xfrm>
          <a:prstGeom prst="rect">
            <a:avLst/>
          </a:prstGeom>
        </p:spPr>
        <p:txBody>
          <a:bodyPr vert="horz" wrap="square" lIns="99048" tIns="49524" rIns="99048" bIns="49524" numCol="1" anchor="b" anchorCtr="0" compatLnSpc="1"/>
          <a:lstStyle>
            <a:lvl1pPr algn="r">
              <a:defRPr sz="1300">
                <a:ea typeface="微软雅黑" pitchFamily="34" charset="-122"/>
              </a:defRPr>
            </a:lvl1pPr>
          </a:lstStyle>
          <a:p>
            <a:fld id="{E0BB458E-555F-42C7-BDA8-CA9357AC47B4}" type="slidenum">
              <a:rPr lang="zh-CN" altLang="en-US"/>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3076575" cy="511175"/>
          </a:xfrm>
          <a:prstGeom prst="rect">
            <a:avLst/>
          </a:prstGeom>
          <a:noFill/>
          <a:ln w="9525">
            <a:noFill/>
            <a:miter lim="800000"/>
          </a:ln>
          <a:effectLst/>
        </p:spPr>
        <p:txBody>
          <a:bodyPr vert="horz" wrap="square" lIns="99048" tIns="49524" rIns="99048" bIns="49524" numCol="1" anchor="t" anchorCtr="0" compatLnSpc="1"/>
          <a:lstStyle>
            <a:lvl1pPr algn="l">
              <a:defRPr sz="1300" dirty="0">
                <a:solidFill>
                  <a:schemeClr val="tx1"/>
                </a:solidFill>
                <a:latin typeface="Arial" panose="020B0604020202020204" pitchFamily="34" charset="0"/>
                <a:ea typeface="微软雅黑" pitchFamily="34" charset="-122"/>
              </a:defRPr>
            </a:lvl1pPr>
          </a:lstStyle>
          <a:p>
            <a:pPr>
              <a:defRPr/>
            </a:pPr>
            <a:endParaRPr lang="en-US" altLang="zh-CN"/>
          </a:p>
        </p:txBody>
      </p:sp>
      <p:sp>
        <p:nvSpPr>
          <p:cNvPr id="10243" name="Rectangle 3"/>
          <p:cNvSpPr>
            <a:spLocks noGrp="1" noChangeArrowheads="1"/>
          </p:cNvSpPr>
          <p:nvPr>
            <p:ph type="dt" idx="1"/>
          </p:nvPr>
        </p:nvSpPr>
        <p:spPr bwMode="auto">
          <a:xfrm>
            <a:off x="4021138" y="0"/>
            <a:ext cx="3076575" cy="511175"/>
          </a:xfrm>
          <a:prstGeom prst="rect">
            <a:avLst/>
          </a:prstGeom>
          <a:noFill/>
          <a:ln w="9525">
            <a:noFill/>
            <a:miter lim="800000"/>
          </a:ln>
          <a:effectLst/>
        </p:spPr>
        <p:txBody>
          <a:bodyPr vert="horz" wrap="square" lIns="99048" tIns="49524" rIns="99048" bIns="49524" numCol="1" anchor="t" anchorCtr="0" compatLnSpc="1"/>
          <a:lstStyle>
            <a:lvl1pPr algn="r">
              <a:defRPr sz="1300" dirty="0">
                <a:solidFill>
                  <a:schemeClr val="tx1"/>
                </a:solidFill>
                <a:latin typeface="Arial" panose="020B0604020202020204" pitchFamily="34" charset="0"/>
                <a:ea typeface="微软雅黑" pitchFamily="34" charset="-122"/>
              </a:defRPr>
            </a:lvl1pPr>
          </a:lstStyle>
          <a:p>
            <a:pPr>
              <a:defRPr/>
            </a:pPr>
            <a:endParaRPr lang="en-US" altLang="zh-CN"/>
          </a:p>
        </p:txBody>
      </p:sp>
      <p:sp>
        <p:nvSpPr>
          <p:cNvPr id="16388" name="Rectangle 4"/>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245" name="Rectangle 5"/>
          <p:cNvSpPr>
            <a:spLocks noGrp="1" noChangeArrowheads="1"/>
          </p:cNvSpPr>
          <p:nvPr>
            <p:ph type="body" sz="quarter" idx="3"/>
          </p:nvPr>
        </p:nvSpPr>
        <p:spPr bwMode="auto">
          <a:xfrm>
            <a:off x="709613" y="4860925"/>
            <a:ext cx="5680075" cy="4605338"/>
          </a:xfrm>
          <a:prstGeom prst="rect">
            <a:avLst/>
          </a:prstGeom>
          <a:noFill/>
          <a:ln w="9525">
            <a:noFill/>
            <a:miter lim="800000"/>
          </a:ln>
          <a:effectLst/>
        </p:spPr>
        <p:txBody>
          <a:bodyPr vert="horz" wrap="square" lIns="99048" tIns="49524" rIns="99048" bIns="49524" numCol="1" anchor="t" anchorCtr="0" compatLnSpc="1"/>
          <a:lstStyle/>
          <a:p>
            <a:pPr lvl="0"/>
            <a:r>
              <a:rPr lang="zh-CN" altLang="en-US" noProof="0" dirty="0" smtClean="0"/>
              <a:t>单击此处编辑母版文本样式</a:t>
            </a:r>
            <a:endParaRPr lang="zh-CN" altLang="en-US" noProof="0" dirty="0" smtClean="0"/>
          </a:p>
          <a:p>
            <a:pPr lvl="1"/>
            <a:r>
              <a:rPr lang="zh-CN" altLang="en-US" noProof="0" dirty="0" smtClean="0"/>
              <a:t>第二级</a:t>
            </a:r>
            <a:endParaRPr lang="zh-CN" altLang="en-US" noProof="0" dirty="0" smtClean="0"/>
          </a:p>
          <a:p>
            <a:pPr lvl="2"/>
            <a:r>
              <a:rPr lang="zh-CN" altLang="en-US" noProof="0" dirty="0" smtClean="0"/>
              <a:t>第三级</a:t>
            </a:r>
            <a:endParaRPr lang="zh-CN" altLang="en-US" noProof="0" dirty="0" smtClean="0"/>
          </a:p>
          <a:p>
            <a:pPr lvl="3"/>
            <a:r>
              <a:rPr lang="zh-CN" altLang="en-US" noProof="0" dirty="0" smtClean="0"/>
              <a:t>第四级</a:t>
            </a:r>
            <a:endParaRPr lang="zh-CN" altLang="en-US" noProof="0" dirty="0" smtClean="0"/>
          </a:p>
          <a:p>
            <a:pPr lvl="4"/>
            <a:r>
              <a:rPr lang="zh-CN" altLang="en-US" noProof="0" dirty="0" smtClean="0"/>
              <a:t>第五级</a:t>
            </a:r>
            <a:endParaRPr lang="zh-CN" altLang="en-US" noProof="0" dirty="0" smtClean="0"/>
          </a:p>
        </p:txBody>
      </p:sp>
      <p:sp>
        <p:nvSpPr>
          <p:cNvPr id="10246" name="Rectangle 6"/>
          <p:cNvSpPr>
            <a:spLocks noGrp="1" noChangeArrowheads="1"/>
          </p:cNvSpPr>
          <p:nvPr>
            <p:ph type="ftr" sz="quarter" idx="4"/>
          </p:nvPr>
        </p:nvSpPr>
        <p:spPr bwMode="auto">
          <a:xfrm>
            <a:off x="0" y="9721850"/>
            <a:ext cx="3076575" cy="511175"/>
          </a:xfrm>
          <a:prstGeom prst="rect">
            <a:avLst/>
          </a:prstGeom>
          <a:noFill/>
          <a:ln w="9525">
            <a:noFill/>
            <a:miter lim="800000"/>
          </a:ln>
          <a:effectLst/>
        </p:spPr>
        <p:txBody>
          <a:bodyPr vert="horz" wrap="square" lIns="99048" tIns="49524" rIns="99048" bIns="49524" numCol="1" anchor="b" anchorCtr="0" compatLnSpc="1"/>
          <a:lstStyle>
            <a:lvl1pPr algn="l">
              <a:defRPr sz="1300" dirty="0">
                <a:solidFill>
                  <a:schemeClr val="tx1"/>
                </a:solidFill>
                <a:latin typeface="Arial" panose="020B0604020202020204" pitchFamily="34" charset="0"/>
                <a:ea typeface="微软雅黑" pitchFamily="34" charset="-122"/>
              </a:defRPr>
            </a:lvl1pPr>
          </a:lstStyle>
          <a:p>
            <a:pPr>
              <a:defRPr/>
            </a:pPr>
            <a:endParaRPr lang="en-US" altLang="zh-CN"/>
          </a:p>
        </p:txBody>
      </p:sp>
      <p:sp>
        <p:nvSpPr>
          <p:cNvPr id="10247" name="Rectangle 7"/>
          <p:cNvSpPr>
            <a:spLocks noGrp="1" noChangeArrowheads="1"/>
          </p:cNvSpPr>
          <p:nvPr>
            <p:ph type="sldNum" sz="quarter" idx="5"/>
          </p:nvPr>
        </p:nvSpPr>
        <p:spPr bwMode="auto">
          <a:xfrm>
            <a:off x="4021138" y="9721850"/>
            <a:ext cx="3076575" cy="511175"/>
          </a:xfrm>
          <a:prstGeom prst="rect">
            <a:avLst/>
          </a:prstGeom>
          <a:noFill/>
          <a:ln w="9525">
            <a:noFill/>
            <a:miter lim="800000"/>
          </a:ln>
          <a:effectLst/>
        </p:spPr>
        <p:txBody>
          <a:bodyPr vert="horz" wrap="square" lIns="99048" tIns="49524" rIns="99048" bIns="49524" numCol="1" anchor="b" anchorCtr="0" compatLnSpc="1"/>
          <a:lstStyle>
            <a:lvl1pPr algn="r">
              <a:defRPr sz="1300">
                <a:solidFill>
                  <a:schemeClr val="tx1"/>
                </a:solidFill>
                <a:ea typeface="微软雅黑" pitchFamily="34" charset="-122"/>
              </a:defRPr>
            </a:lvl1pPr>
          </a:lstStyle>
          <a:p>
            <a:fld id="{0B48A77E-79FB-4BFF-B1F0-CFD29F30865E}"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微软雅黑" pitchFamily="34"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微软雅黑" pitchFamily="34"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微软雅黑" pitchFamily="34"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微软雅黑" pitchFamily="34"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微软雅黑"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itchFamily="2" charset="-122"/>
              </a:defRPr>
            </a:lvl1pPr>
            <a:lvl2pPr marL="742950" indent="-285750" algn="r" eaLnBrk="0" hangingPunct="0">
              <a:defRPr sz="2400">
                <a:solidFill>
                  <a:schemeClr val="tx2"/>
                </a:solidFill>
                <a:latin typeface="Arial" panose="020B0604020202020204" pitchFamily="34" charset="0"/>
                <a:ea typeface="宋体" pitchFamily="2" charset="-122"/>
              </a:defRPr>
            </a:lvl2pPr>
            <a:lvl3pPr marL="1143000" indent="-228600" algn="r" eaLnBrk="0" hangingPunct="0">
              <a:defRPr sz="2400">
                <a:solidFill>
                  <a:schemeClr val="tx2"/>
                </a:solidFill>
                <a:latin typeface="Arial" panose="020B0604020202020204" pitchFamily="34" charset="0"/>
                <a:ea typeface="宋体" pitchFamily="2" charset="-122"/>
              </a:defRPr>
            </a:lvl3pPr>
            <a:lvl4pPr marL="1600200" indent="-228600" algn="r" eaLnBrk="0" hangingPunct="0">
              <a:defRPr sz="2400">
                <a:solidFill>
                  <a:schemeClr val="tx2"/>
                </a:solidFill>
                <a:latin typeface="Arial" panose="020B0604020202020204" pitchFamily="34" charset="0"/>
                <a:ea typeface="宋体" pitchFamily="2" charset="-122"/>
              </a:defRPr>
            </a:lvl4pPr>
            <a:lvl5pPr marL="2057400" indent="-228600" algn="r" eaLnBrk="0" hangingPunct="0">
              <a:defRPr sz="2400">
                <a:solidFill>
                  <a:schemeClr val="tx2"/>
                </a:solidFill>
                <a:latin typeface="Arial" panose="020B0604020202020204" pitchFamily="34" charset="0"/>
                <a:ea typeface="宋体"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9pPr>
          </a:lstStyle>
          <a:p>
            <a:pPr eaLnBrk="1" hangingPunct="1"/>
            <a:fld id="{419592D1-04C7-4D6D-ABC4-83651DEF2C1B}" type="slidenum">
              <a:rPr lang="en-US" altLang="zh-CN" sz="1300">
                <a:solidFill>
                  <a:schemeClr val="tx1"/>
                </a:solidFill>
                <a:ea typeface="微软雅黑" pitchFamily="34" charset="-122"/>
              </a:rPr>
            </a:fld>
            <a:endParaRPr lang="en-US" altLang="zh-CN" sz="1300">
              <a:solidFill>
                <a:schemeClr val="tx1"/>
              </a:solidFill>
              <a:ea typeface="微软雅黑"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latin typeface="Arial" panose="020B0604020202020204" pitchFamily="34" charset="0"/>
              </a:rPr>
              <a:t>引导学员思考经销商管理的方面，注重框架性思维的培训</a:t>
            </a:r>
            <a:endParaRPr lang="zh-CN" altLang="zh-CN" smtClean="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itchFamily="2" charset="-122"/>
              </a:defRPr>
            </a:lvl1pPr>
            <a:lvl2pPr marL="742950" indent="-285750" algn="r" eaLnBrk="0" hangingPunct="0">
              <a:defRPr sz="2400">
                <a:solidFill>
                  <a:schemeClr val="tx2"/>
                </a:solidFill>
                <a:latin typeface="Arial" panose="020B0604020202020204" pitchFamily="34" charset="0"/>
                <a:ea typeface="宋体" pitchFamily="2" charset="-122"/>
              </a:defRPr>
            </a:lvl2pPr>
            <a:lvl3pPr marL="1143000" indent="-228600" algn="r" eaLnBrk="0" hangingPunct="0">
              <a:defRPr sz="2400">
                <a:solidFill>
                  <a:schemeClr val="tx2"/>
                </a:solidFill>
                <a:latin typeface="Arial" panose="020B0604020202020204" pitchFamily="34" charset="0"/>
                <a:ea typeface="宋体" pitchFamily="2" charset="-122"/>
              </a:defRPr>
            </a:lvl3pPr>
            <a:lvl4pPr marL="1600200" indent="-228600" algn="r" eaLnBrk="0" hangingPunct="0">
              <a:defRPr sz="2400">
                <a:solidFill>
                  <a:schemeClr val="tx2"/>
                </a:solidFill>
                <a:latin typeface="Arial" panose="020B0604020202020204" pitchFamily="34" charset="0"/>
                <a:ea typeface="宋体" pitchFamily="2" charset="-122"/>
              </a:defRPr>
            </a:lvl4pPr>
            <a:lvl5pPr marL="2057400" indent="-228600" algn="r" eaLnBrk="0" hangingPunct="0">
              <a:defRPr sz="2400">
                <a:solidFill>
                  <a:schemeClr val="tx2"/>
                </a:solidFill>
                <a:latin typeface="Arial" panose="020B0604020202020204" pitchFamily="34" charset="0"/>
                <a:ea typeface="宋体"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9pPr>
          </a:lstStyle>
          <a:p>
            <a:pPr eaLnBrk="1" hangingPunct="1"/>
            <a:fld id="{419592D1-04C7-4D6D-ABC4-83651DEF2C1B}" type="slidenum">
              <a:rPr lang="en-US" altLang="zh-CN" sz="1300">
                <a:solidFill>
                  <a:schemeClr val="tx1"/>
                </a:solidFill>
                <a:ea typeface="微软雅黑" pitchFamily="34" charset="-122"/>
              </a:rPr>
            </a:fld>
            <a:endParaRPr lang="en-US" altLang="zh-CN" sz="1300">
              <a:solidFill>
                <a:schemeClr val="tx1"/>
              </a:solidFill>
              <a:ea typeface="微软雅黑"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latin typeface="Arial" panose="020B0604020202020204" pitchFamily="34" charset="0"/>
              </a:rPr>
              <a:t>引导学员思考经销商管理的方面，注重框架性思维的培训</a:t>
            </a:r>
            <a:endParaRPr lang="zh-CN" altLang="zh-CN" smtClean="0">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itchFamily="2" charset="-122"/>
              </a:defRPr>
            </a:lvl1pPr>
            <a:lvl2pPr marL="742950" indent="-285750" algn="r" eaLnBrk="0" hangingPunct="0">
              <a:defRPr sz="2400">
                <a:solidFill>
                  <a:schemeClr val="tx2"/>
                </a:solidFill>
                <a:latin typeface="Arial" panose="020B0604020202020204" pitchFamily="34" charset="0"/>
                <a:ea typeface="宋体" pitchFamily="2" charset="-122"/>
              </a:defRPr>
            </a:lvl2pPr>
            <a:lvl3pPr marL="1143000" indent="-228600" algn="r" eaLnBrk="0" hangingPunct="0">
              <a:defRPr sz="2400">
                <a:solidFill>
                  <a:schemeClr val="tx2"/>
                </a:solidFill>
                <a:latin typeface="Arial" panose="020B0604020202020204" pitchFamily="34" charset="0"/>
                <a:ea typeface="宋体" pitchFamily="2" charset="-122"/>
              </a:defRPr>
            </a:lvl3pPr>
            <a:lvl4pPr marL="1600200" indent="-228600" algn="r" eaLnBrk="0" hangingPunct="0">
              <a:defRPr sz="2400">
                <a:solidFill>
                  <a:schemeClr val="tx2"/>
                </a:solidFill>
                <a:latin typeface="Arial" panose="020B0604020202020204" pitchFamily="34" charset="0"/>
                <a:ea typeface="宋体" pitchFamily="2" charset="-122"/>
              </a:defRPr>
            </a:lvl4pPr>
            <a:lvl5pPr marL="2057400" indent="-228600" algn="r" eaLnBrk="0" hangingPunct="0">
              <a:defRPr sz="2400">
                <a:solidFill>
                  <a:schemeClr val="tx2"/>
                </a:solidFill>
                <a:latin typeface="Arial" panose="020B0604020202020204" pitchFamily="34" charset="0"/>
                <a:ea typeface="宋体"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9pPr>
          </a:lstStyle>
          <a:p>
            <a:pPr eaLnBrk="1" hangingPunct="1"/>
            <a:fld id="{419592D1-04C7-4D6D-ABC4-83651DEF2C1B}" type="slidenum">
              <a:rPr lang="en-US" altLang="zh-CN" sz="1300">
                <a:solidFill>
                  <a:schemeClr val="tx1"/>
                </a:solidFill>
                <a:ea typeface="微软雅黑" pitchFamily="34" charset="-122"/>
              </a:rPr>
            </a:fld>
            <a:endParaRPr lang="en-US" altLang="zh-CN" sz="1300">
              <a:solidFill>
                <a:schemeClr val="tx1"/>
              </a:solidFill>
              <a:ea typeface="微软雅黑"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latin typeface="Arial" panose="020B0604020202020204" pitchFamily="34" charset="0"/>
              </a:rPr>
              <a:t>引导学员思考经销商管理的方面，注重框架性思维的培训</a:t>
            </a:r>
            <a:endParaRPr lang="zh-CN" altLang="zh-CN" smtClean="0">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itchFamily="2" charset="-122"/>
              </a:defRPr>
            </a:lvl1pPr>
            <a:lvl2pPr marL="742950" indent="-285750" algn="r" eaLnBrk="0" hangingPunct="0">
              <a:defRPr sz="2400">
                <a:solidFill>
                  <a:schemeClr val="tx2"/>
                </a:solidFill>
                <a:latin typeface="Arial" panose="020B0604020202020204" pitchFamily="34" charset="0"/>
                <a:ea typeface="宋体" pitchFamily="2" charset="-122"/>
              </a:defRPr>
            </a:lvl2pPr>
            <a:lvl3pPr marL="1143000" indent="-228600" algn="r" eaLnBrk="0" hangingPunct="0">
              <a:defRPr sz="2400">
                <a:solidFill>
                  <a:schemeClr val="tx2"/>
                </a:solidFill>
                <a:latin typeface="Arial" panose="020B0604020202020204" pitchFamily="34" charset="0"/>
                <a:ea typeface="宋体" pitchFamily="2" charset="-122"/>
              </a:defRPr>
            </a:lvl3pPr>
            <a:lvl4pPr marL="1600200" indent="-228600" algn="r" eaLnBrk="0" hangingPunct="0">
              <a:defRPr sz="2400">
                <a:solidFill>
                  <a:schemeClr val="tx2"/>
                </a:solidFill>
                <a:latin typeface="Arial" panose="020B0604020202020204" pitchFamily="34" charset="0"/>
                <a:ea typeface="宋体" pitchFamily="2" charset="-122"/>
              </a:defRPr>
            </a:lvl4pPr>
            <a:lvl5pPr marL="2057400" indent="-228600" algn="r" eaLnBrk="0" hangingPunct="0">
              <a:defRPr sz="2400">
                <a:solidFill>
                  <a:schemeClr val="tx2"/>
                </a:solidFill>
                <a:latin typeface="Arial" panose="020B0604020202020204" pitchFamily="34" charset="0"/>
                <a:ea typeface="宋体"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9pPr>
          </a:lstStyle>
          <a:p>
            <a:pPr eaLnBrk="1" hangingPunct="1"/>
            <a:fld id="{419592D1-04C7-4D6D-ABC4-83651DEF2C1B}" type="slidenum">
              <a:rPr lang="en-US" altLang="zh-CN" sz="1300">
                <a:solidFill>
                  <a:schemeClr val="tx1"/>
                </a:solidFill>
                <a:ea typeface="微软雅黑" pitchFamily="34" charset="-122"/>
              </a:rPr>
            </a:fld>
            <a:endParaRPr lang="en-US" altLang="zh-CN" sz="1300">
              <a:solidFill>
                <a:schemeClr val="tx1"/>
              </a:solidFill>
              <a:ea typeface="微软雅黑"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latin typeface="Arial" panose="020B0604020202020204" pitchFamily="34" charset="0"/>
              </a:rPr>
              <a:t>引导学员思考经销商管理的方面，注重框架性思维的培训</a:t>
            </a:r>
            <a:endParaRPr lang="zh-CN" altLang="zh-CN" smtClean="0">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itchFamily="2" charset="-122"/>
              </a:defRPr>
            </a:lvl1pPr>
            <a:lvl2pPr marL="742950" indent="-285750" algn="r" eaLnBrk="0" hangingPunct="0">
              <a:defRPr sz="2400">
                <a:solidFill>
                  <a:schemeClr val="tx2"/>
                </a:solidFill>
                <a:latin typeface="Arial" panose="020B0604020202020204" pitchFamily="34" charset="0"/>
                <a:ea typeface="宋体" pitchFamily="2" charset="-122"/>
              </a:defRPr>
            </a:lvl2pPr>
            <a:lvl3pPr marL="1143000" indent="-228600" algn="r" eaLnBrk="0" hangingPunct="0">
              <a:defRPr sz="2400">
                <a:solidFill>
                  <a:schemeClr val="tx2"/>
                </a:solidFill>
                <a:latin typeface="Arial" panose="020B0604020202020204" pitchFamily="34" charset="0"/>
                <a:ea typeface="宋体" pitchFamily="2" charset="-122"/>
              </a:defRPr>
            </a:lvl3pPr>
            <a:lvl4pPr marL="1600200" indent="-228600" algn="r" eaLnBrk="0" hangingPunct="0">
              <a:defRPr sz="2400">
                <a:solidFill>
                  <a:schemeClr val="tx2"/>
                </a:solidFill>
                <a:latin typeface="Arial" panose="020B0604020202020204" pitchFamily="34" charset="0"/>
                <a:ea typeface="宋体" pitchFamily="2" charset="-122"/>
              </a:defRPr>
            </a:lvl4pPr>
            <a:lvl5pPr marL="2057400" indent="-228600" algn="r" eaLnBrk="0" hangingPunct="0">
              <a:defRPr sz="2400">
                <a:solidFill>
                  <a:schemeClr val="tx2"/>
                </a:solidFill>
                <a:latin typeface="Arial" panose="020B0604020202020204" pitchFamily="34" charset="0"/>
                <a:ea typeface="宋体"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9pPr>
          </a:lstStyle>
          <a:p>
            <a:pPr eaLnBrk="1" hangingPunct="1"/>
            <a:fld id="{419592D1-04C7-4D6D-ABC4-83651DEF2C1B}" type="slidenum">
              <a:rPr lang="en-US" altLang="zh-CN" sz="1300">
                <a:solidFill>
                  <a:schemeClr val="tx1"/>
                </a:solidFill>
                <a:ea typeface="微软雅黑" pitchFamily="34" charset="-122"/>
              </a:rPr>
            </a:fld>
            <a:endParaRPr lang="en-US" altLang="zh-CN" sz="1300">
              <a:solidFill>
                <a:schemeClr val="tx1"/>
              </a:solidFill>
              <a:ea typeface="微软雅黑"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latin typeface="Arial" panose="020B0604020202020204" pitchFamily="34" charset="0"/>
              </a:rPr>
              <a:t>引导学员思考经销商管理的方面，注重框架性思维的培训</a:t>
            </a:r>
            <a:endParaRPr lang="zh-CN" altLang="zh-CN" smtClean="0">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itchFamily="2" charset="-122"/>
              </a:defRPr>
            </a:lvl1pPr>
            <a:lvl2pPr marL="742950" indent="-285750" algn="r" eaLnBrk="0" hangingPunct="0">
              <a:defRPr sz="2400">
                <a:solidFill>
                  <a:schemeClr val="tx2"/>
                </a:solidFill>
                <a:latin typeface="Arial" panose="020B0604020202020204" pitchFamily="34" charset="0"/>
                <a:ea typeface="宋体" pitchFamily="2" charset="-122"/>
              </a:defRPr>
            </a:lvl2pPr>
            <a:lvl3pPr marL="1143000" indent="-228600" algn="r" eaLnBrk="0" hangingPunct="0">
              <a:defRPr sz="2400">
                <a:solidFill>
                  <a:schemeClr val="tx2"/>
                </a:solidFill>
                <a:latin typeface="Arial" panose="020B0604020202020204" pitchFamily="34" charset="0"/>
                <a:ea typeface="宋体" pitchFamily="2" charset="-122"/>
              </a:defRPr>
            </a:lvl3pPr>
            <a:lvl4pPr marL="1600200" indent="-228600" algn="r" eaLnBrk="0" hangingPunct="0">
              <a:defRPr sz="2400">
                <a:solidFill>
                  <a:schemeClr val="tx2"/>
                </a:solidFill>
                <a:latin typeface="Arial" panose="020B0604020202020204" pitchFamily="34" charset="0"/>
                <a:ea typeface="宋体" pitchFamily="2" charset="-122"/>
              </a:defRPr>
            </a:lvl4pPr>
            <a:lvl5pPr marL="2057400" indent="-228600" algn="r" eaLnBrk="0" hangingPunct="0">
              <a:defRPr sz="2400">
                <a:solidFill>
                  <a:schemeClr val="tx2"/>
                </a:solidFill>
                <a:latin typeface="Arial" panose="020B0604020202020204" pitchFamily="34" charset="0"/>
                <a:ea typeface="宋体"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9pPr>
          </a:lstStyle>
          <a:p>
            <a:pPr eaLnBrk="1" hangingPunct="1"/>
            <a:fld id="{419592D1-04C7-4D6D-ABC4-83651DEF2C1B}" type="slidenum">
              <a:rPr lang="en-US" altLang="zh-CN" sz="1300">
                <a:solidFill>
                  <a:schemeClr val="tx1"/>
                </a:solidFill>
                <a:ea typeface="微软雅黑" pitchFamily="34" charset="-122"/>
              </a:rPr>
            </a:fld>
            <a:endParaRPr lang="en-US" altLang="zh-CN" sz="1300">
              <a:solidFill>
                <a:schemeClr val="tx1"/>
              </a:solidFill>
              <a:ea typeface="微软雅黑"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latin typeface="Arial" panose="020B0604020202020204" pitchFamily="34" charset="0"/>
              </a:rPr>
              <a:t>引导学员思考经销商管理的方面，注重框架性思维的培训</a:t>
            </a:r>
            <a:endParaRPr lang="zh-CN" altLang="zh-CN" smtClean="0">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itchFamily="2" charset="-122"/>
              </a:defRPr>
            </a:lvl1pPr>
            <a:lvl2pPr marL="742950" indent="-285750" algn="r" eaLnBrk="0" hangingPunct="0">
              <a:defRPr sz="2400">
                <a:solidFill>
                  <a:schemeClr val="tx2"/>
                </a:solidFill>
                <a:latin typeface="Arial" panose="020B0604020202020204" pitchFamily="34" charset="0"/>
                <a:ea typeface="宋体" pitchFamily="2" charset="-122"/>
              </a:defRPr>
            </a:lvl2pPr>
            <a:lvl3pPr marL="1143000" indent="-228600" algn="r" eaLnBrk="0" hangingPunct="0">
              <a:defRPr sz="2400">
                <a:solidFill>
                  <a:schemeClr val="tx2"/>
                </a:solidFill>
                <a:latin typeface="Arial" panose="020B0604020202020204" pitchFamily="34" charset="0"/>
                <a:ea typeface="宋体" pitchFamily="2" charset="-122"/>
              </a:defRPr>
            </a:lvl3pPr>
            <a:lvl4pPr marL="1600200" indent="-228600" algn="r" eaLnBrk="0" hangingPunct="0">
              <a:defRPr sz="2400">
                <a:solidFill>
                  <a:schemeClr val="tx2"/>
                </a:solidFill>
                <a:latin typeface="Arial" panose="020B0604020202020204" pitchFamily="34" charset="0"/>
                <a:ea typeface="宋体" pitchFamily="2" charset="-122"/>
              </a:defRPr>
            </a:lvl4pPr>
            <a:lvl5pPr marL="2057400" indent="-228600" algn="r" eaLnBrk="0" hangingPunct="0">
              <a:defRPr sz="2400">
                <a:solidFill>
                  <a:schemeClr val="tx2"/>
                </a:solidFill>
                <a:latin typeface="Arial" panose="020B0604020202020204" pitchFamily="34" charset="0"/>
                <a:ea typeface="宋体"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9pPr>
          </a:lstStyle>
          <a:p>
            <a:pPr eaLnBrk="1" hangingPunct="1"/>
            <a:fld id="{419592D1-04C7-4D6D-ABC4-83651DEF2C1B}" type="slidenum">
              <a:rPr lang="en-US" altLang="zh-CN" sz="1300">
                <a:solidFill>
                  <a:schemeClr val="tx1"/>
                </a:solidFill>
                <a:ea typeface="微软雅黑" pitchFamily="34" charset="-122"/>
              </a:rPr>
            </a:fld>
            <a:endParaRPr lang="en-US" altLang="zh-CN" sz="1300">
              <a:solidFill>
                <a:schemeClr val="tx1"/>
              </a:solidFill>
              <a:ea typeface="微软雅黑"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latin typeface="Arial" panose="020B0604020202020204" pitchFamily="34" charset="0"/>
              </a:rPr>
              <a:t>引导学员思考经销商管理的方面，注重框架性思维的培训</a:t>
            </a:r>
            <a:endParaRPr lang="zh-CN" altLang="zh-CN" smtClean="0">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itchFamily="2" charset="-122"/>
              </a:defRPr>
            </a:lvl1pPr>
            <a:lvl2pPr marL="742950" indent="-285750" algn="r" eaLnBrk="0" hangingPunct="0">
              <a:defRPr sz="2400">
                <a:solidFill>
                  <a:schemeClr val="tx2"/>
                </a:solidFill>
                <a:latin typeface="Arial" panose="020B0604020202020204" pitchFamily="34" charset="0"/>
                <a:ea typeface="宋体" pitchFamily="2" charset="-122"/>
              </a:defRPr>
            </a:lvl2pPr>
            <a:lvl3pPr marL="1143000" indent="-228600" algn="r" eaLnBrk="0" hangingPunct="0">
              <a:defRPr sz="2400">
                <a:solidFill>
                  <a:schemeClr val="tx2"/>
                </a:solidFill>
                <a:latin typeface="Arial" panose="020B0604020202020204" pitchFamily="34" charset="0"/>
                <a:ea typeface="宋体" pitchFamily="2" charset="-122"/>
              </a:defRPr>
            </a:lvl3pPr>
            <a:lvl4pPr marL="1600200" indent="-228600" algn="r" eaLnBrk="0" hangingPunct="0">
              <a:defRPr sz="2400">
                <a:solidFill>
                  <a:schemeClr val="tx2"/>
                </a:solidFill>
                <a:latin typeface="Arial" panose="020B0604020202020204" pitchFamily="34" charset="0"/>
                <a:ea typeface="宋体" pitchFamily="2" charset="-122"/>
              </a:defRPr>
            </a:lvl4pPr>
            <a:lvl5pPr marL="2057400" indent="-228600" algn="r" eaLnBrk="0" hangingPunct="0">
              <a:defRPr sz="2400">
                <a:solidFill>
                  <a:schemeClr val="tx2"/>
                </a:solidFill>
                <a:latin typeface="Arial" panose="020B0604020202020204" pitchFamily="34" charset="0"/>
                <a:ea typeface="宋体"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9pPr>
          </a:lstStyle>
          <a:p>
            <a:pPr eaLnBrk="1" hangingPunct="1"/>
            <a:fld id="{419592D1-04C7-4D6D-ABC4-83651DEF2C1B}" type="slidenum">
              <a:rPr lang="en-US" altLang="zh-CN" sz="1300">
                <a:solidFill>
                  <a:schemeClr val="tx1"/>
                </a:solidFill>
                <a:ea typeface="微软雅黑" pitchFamily="34" charset="-122"/>
              </a:rPr>
            </a:fld>
            <a:endParaRPr lang="en-US" altLang="zh-CN" sz="1300">
              <a:solidFill>
                <a:schemeClr val="tx1"/>
              </a:solidFill>
              <a:ea typeface="微软雅黑"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latin typeface="Arial" panose="020B0604020202020204" pitchFamily="34" charset="0"/>
              </a:rPr>
              <a:t>引导学员思考经销商管理的方面，注重框架性思维的培训</a:t>
            </a:r>
            <a:endParaRPr lang="zh-CN" altLang="zh-CN" smtClean="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1">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4" name="组合 3"/>
          <p:cNvGrpSpPr/>
          <p:nvPr userDrawn="1"/>
        </p:nvGrpSpPr>
        <p:grpSpPr>
          <a:xfrm>
            <a:off x="0" y="6126486"/>
            <a:ext cx="9143999" cy="731514"/>
            <a:chOff x="1" y="2947547"/>
            <a:chExt cx="9143999" cy="2827685"/>
          </a:xfrm>
        </p:grpSpPr>
        <p:sp>
          <p:nvSpPr>
            <p:cNvPr id="5" name="任意多边形 4"/>
            <p:cNvSpPr/>
            <p:nvPr/>
          </p:nvSpPr>
          <p:spPr>
            <a:xfrm>
              <a:off x="1" y="2947547"/>
              <a:ext cx="9143999" cy="2297356"/>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gradFill>
              <a:gsLst>
                <a:gs pos="0">
                  <a:srgbClr val="04619D"/>
                </a:gs>
                <a:gs pos="100000">
                  <a:srgbClr val="342275">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6" name="任意多边形 5"/>
            <p:cNvSpPr/>
            <p:nvPr/>
          </p:nvSpPr>
          <p:spPr>
            <a:xfrm>
              <a:off x="1" y="3559995"/>
              <a:ext cx="9143999" cy="2215237"/>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gradFill flip="none" rotWithShape="1">
              <a:gsLst>
                <a:gs pos="26000">
                  <a:schemeClr val="bg1"/>
                </a:gs>
                <a:gs pos="100000">
                  <a:srgbClr val="DFDFDF">
                    <a:lumMod val="52000"/>
                    <a:lumOff val="4800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ea typeface="微软雅黑" pitchFamily="34" charset="-122"/>
              </a:endParaRPr>
            </a:p>
          </p:txBody>
        </p:sp>
      </p:grpSp>
      <p:grpSp>
        <p:nvGrpSpPr>
          <p:cNvPr id="7" name="组合 6"/>
          <p:cNvGrpSpPr/>
          <p:nvPr userDrawn="1"/>
        </p:nvGrpSpPr>
        <p:grpSpPr>
          <a:xfrm rot="10800000">
            <a:off x="-7" y="-1"/>
            <a:ext cx="9144001" cy="1882013"/>
            <a:chOff x="1" y="2994858"/>
            <a:chExt cx="9144001" cy="3162457"/>
          </a:xfrm>
        </p:grpSpPr>
        <p:sp>
          <p:nvSpPr>
            <p:cNvPr id="8" name="任意多边形 7"/>
            <p:cNvSpPr/>
            <p:nvPr/>
          </p:nvSpPr>
          <p:spPr>
            <a:xfrm>
              <a:off x="1" y="2994858"/>
              <a:ext cx="9143999" cy="2154016"/>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gradFill>
              <a:gsLst>
                <a:gs pos="0">
                  <a:srgbClr val="04619D"/>
                </a:gs>
                <a:gs pos="100000">
                  <a:srgbClr val="342275">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9" name="任意多边形 8"/>
            <p:cNvSpPr/>
            <p:nvPr/>
          </p:nvSpPr>
          <p:spPr>
            <a:xfrm>
              <a:off x="3" y="3474503"/>
              <a:ext cx="9143999" cy="2682812"/>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gradFill flip="none" rotWithShape="1">
              <a:gsLst>
                <a:gs pos="17000">
                  <a:schemeClr val="bg1"/>
                </a:gs>
                <a:gs pos="100000">
                  <a:srgbClr val="DFDFDF">
                    <a:lumMod val="73000"/>
                    <a:lumOff val="27000"/>
                  </a:srgbClr>
                </a:gs>
                <a:gs pos="81000">
                  <a:srgbClr val="DFDFDF">
                    <a:lumMod val="52000"/>
                    <a:lumOff val="4800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ea typeface="微软雅黑" pitchFamily="34" charset="-122"/>
              </a:endParaRPr>
            </a:p>
          </p:txBody>
        </p:sp>
      </p:grpSp>
      <p:sp>
        <p:nvSpPr>
          <p:cNvPr id="11" name="文本框 10"/>
          <p:cNvSpPr txBox="1"/>
          <p:nvPr userDrawn="1"/>
        </p:nvSpPr>
        <p:spPr>
          <a:xfrm>
            <a:off x="8703044" y="6511211"/>
            <a:ext cx="211221" cy="215442"/>
          </a:xfrm>
          <a:prstGeom prst="rect">
            <a:avLst/>
          </a:prstGeom>
          <a:noFill/>
          <a:ln>
            <a:solidFill>
              <a:schemeClr val="bg1">
                <a:lumMod val="75000"/>
              </a:schemeClr>
            </a:solidFill>
          </a:ln>
        </p:spPr>
        <p:txBody>
          <a:bodyPr wrap="none" lIns="72000" tIns="72000" rIns="72000" bIns="72000" rtlCol="0" anchor="ctr">
            <a:noAutofit/>
          </a:bodyPr>
          <a:lstStyle/>
          <a:p>
            <a:pPr algn="ctr"/>
            <a:fld id="{CE5B7511-CC96-41DE-A965-D9C44FD5C89D}" type="slidenum">
              <a:rPr lang="zh-CN" altLang="en-US" sz="800" b="1" smtClean="0">
                <a:solidFill>
                  <a:schemeClr val="tx1">
                    <a:lumMod val="50000"/>
                    <a:lumOff val="50000"/>
                  </a:schemeClr>
                </a:solidFill>
                <a:latin typeface="微软雅黑" pitchFamily="34" charset="-122"/>
                <a:ea typeface="微软雅黑" pitchFamily="34" charset="-122"/>
                <a:cs typeface="Arial" panose="020B0604020202020204" pitchFamily="34" charset="0"/>
              </a:rPr>
            </a:fld>
            <a:endParaRPr lang="zh-CN" altLang="en-US" sz="800" b="1" dirty="0">
              <a:solidFill>
                <a:schemeClr val="tx1">
                  <a:lumMod val="50000"/>
                  <a:lumOff val="50000"/>
                </a:schemeClr>
              </a:solidFill>
              <a:latin typeface="微软雅黑" pitchFamily="34" charset="-122"/>
              <a:ea typeface="微软雅黑" pitchFamily="34" charset="-122"/>
              <a:cs typeface="Arial" panose="020B0604020202020204" pitchFamily="34" charset="0"/>
            </a:endParaRPr>
          </a:p>
        </p:txBody>
      </p:sp>
      <p:sp>
        <p:nvSpPr>
          <p:cNvPr id="2" name="标题 1"/>
          <p:cNvSpPr>
            <a:spLocks noGrp="1"/>
          </p:cNvSpPr>
          <p:nvPr>
            <p:ph type="title"/>
          </p:nvPr>
        </p:nvSpPr>
        <p:spPr>
          <a:xfrm>
            <a:off x="361950" y="371408"/>
            <a:ext cx="82296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000" tIns="72000" rIns="0" bIns="72000"/>
          <a:lstStyle>
            <a:lvl1pPr algn="l" rtl="0" eaLnBrk="0" fontAlgn="base" hangingPunct="0">
              <a:spcBef>
                <a:spcPct val="0"/>
              </a:spcBef>
              <a:spcAft>
                <a:spcPct val="0"/>
              </a:spcAft>
              <a:defRPr lang="zh-CN" altLang="en-US" sz="2400" b="0" kern="1200">
                <a:solidFill>
                  <a:schemeClr val="tx1">
                    <a:lumMod val="85000"/>
                    <a:lumOff val="15000"/>
                  </a:schemeClr>
                </a:solidFill>
                <a:latin typeface="微软雅黑" pitchFamily="34" charset="-122"/>
                <a:ea typeface="微软雅黑" pitchFamily="34" charset="-122"/>
                <a:cs typeface="+mn-cs"/>
              </a:defRPr>
            </a:lvl1pPr>
          </a:lstStyle>
          <a:p>
            <a:pPr lvl="0" algn="l"/>
            <a:r>
              <a:rPr lang="zh-CN" altLang="en-US" smtClean="0"/>
              <a:t>单击此处编辑母版标题样式</a:t>
            </a:r>
            <a:endParaRPr lang="zh-CN" altLang="en-US"/>
          </a:p>
        </p:txBody>
      </p:sp>
      <p:pic>
        <p:nvPicPr>
          <p:cNvPr id="15" name="图片 14"/>
          <p:cNvPicPr>
            <a:picLocks noChangeAspect="1"/>
          </p:cNvPicPr>
          <p:nvPr userDrawn="1"/>
        </p:nvPicPr>
        <p:blipFill rotWithShape="1">
          <a:blip r:embed="rId2">
            <a:extLst>
              <a:ext uri="{28A0092B-C50C-407E-A947-70E740481C1C}">
                <a14:useLocalDpi xmlns:a14="http://schemas.microsoft.com/office/drawing/2010/main" val="0"/>
              </a:ext>
            </a:extLst>
          </a:blip>
          <a:srcRect r="78695"/>
          <a:stretch>
            <a:fillRect/>
          </a:stretch>
        </p:blipFill>
        <p:spPr>
          <a:xfrm>
            <a:off x="8202096" y="295407"/>
            <a:ext cx="744346" cy="714429"/>
          </a:xfrm>
          <a:prstGeom prst="rect">
            <a:avLst/>
          </a:prstGeom>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空白2">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空白3">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
          <p:cNvSpPr>
            <a:spLocks noChangeArrowheads="1"/>
          </p:cNvSpPr>
          <p:nvPr userDrawn="1"/>
        </p:nvSpPr>
        <p:spPr bwMode="auto">
          <a:xfrm>
            <a:off x="-6324600" y="6096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lvl1pPr algn="r" eaLnBrk="0" hangingPunct="0">
              <a:defRPr sz="2400">
                <a:solidFill>
                  <a:schemeClr val="tx2"/>
                </a:solidFill>
                <a:latin typeface="Arial" panose="020B0604020202020204" pitchFamily="34" charset="0"/>
                <a:ea typeface="宋体" pitchFamily="2" charset="-122"/>
              </a:defRPr>
            </a:lvl1pPr>
            <a:lvl2pPr marL="742950" indent="-285750" algn="r" eaLnBrk="0" hangingPunct="0">
              <a:defRPr sz="2400">
                <a:solidFill>
                  <a:schemeClr val="tx2"/>
                </a:solidFill>
                <a:latin typeface="Arial" panose="020B0604020202020204" pitchFamily="34" charset="0"/>
                <a:ea typeface="宋体" pitchFamily="2" charset="-122"/>
              </a:defRPr>
            </a:lvl2pPr>
            <a:lvl3pPr marL="1143000" indent="-228600" algn="r" eaLnBrk="0" hangingPunct="0">
              <a:defRPr sz="2400">
                <a:solidFill>
                  <a:schemeClr val="tx2"/>
                </a:solidFill>
                <a:latin typeface="Arial" panose="020B0604020202020204" pitchFamily="34" charset="0"/>
                <a:ea typeface="宋体" pitchFamily="2" charset="-122"/>
              </a:defRPr>
            </a:lvl3pPr>
            <a:lvl4pPr marL="1600200" indent="-228600" algn="r" eaLnBrk="0" hangingPunct="0">
              <a:defRPr sz="2400">
                <a:solidFill>
                  <a:schemeClr val="tx2"/>
                </a:solidFill>
                <a:latin typeface="Arial" panose="020B0604020202020204" pitchFamily="34" charset="0"/>
                <a:ea typeface="宋体" pitchFamily="2" charset="-122"/>
              </a:defRPr>
            </a:lvl4pPr>
            <a:lvl5pPr marL="2057400" indent="-228600" algn="r" eaLnBrk="0" hangingPunct="0">
              <a:defRPr sz="2400">
                <a:solidFill>
                  <a:schemeClr val="tx2"/>
                </a:solidFill>
                <a:latin typeface="Arial" panose="020B0604020202020204" pitchFamily="34" charset="0"/>
                <a:ea typeface="宋体"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9pPr>
          </a:lstStyle>
          <a:p>
            <a:pPr eaLnBrk="1" hangingPunct="1"/>
            <a:endParaRPr lang="zh-CN" altLang="en-US">
              <a:ea typeface="微软雅黑" pitchFamily="34" charset="-122"/>
            </a:endParaRPr>
          </a:p>
        </p:txBody>
      </p:sp>
      <p:sp>
        <p:nvSpPr>
          <p:cNvPr id="1027" name="TextBox 3"/>
          <p:cNvSpPr txBox="1">
            <a:spLocks noChangeArrowheads="1"/>
          </p:cNvSpPr>
          <p:nvPr userDrawn="1"/>
        </p:nvSpPr>
        <p:spPr bwMode="auto">
          <a:xfrm>
            <a:off x="2081213" y="2679700"/>
            <a:ext cx="5502275" cy="179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itchFamily="2" charset="-122"/>
              </a:defRPr>
            </a:lvl1pPr>
            <a:lvl2pPr marL="742950" indent="-285750" algn="r" eaLnBrk="0" hangingPunct="0">
              <a:defRPr sz="2400">
                <a:solidFill>
                  <a:schemeClr val="tx2"/>
                </a:solidFill>
                <a:latin typeface="Arial" panose="020B0604020202020204" pitchFamily="34" charset="0"/>
                <a:ea typeface="宋体" pitchFamily="2" charset="-122"/>
              </a:defRPr>
            </a:lvl2pPr>
            <a:lvl3pPr marL="1143000" indent="-228600" algn="r" eaLnBrk="0" hangingPunct="0">
              <a:defRPr sz="2400">
                <a:solidFill>
                  <a:schemeClr val="tx2"/>
                </a:solidFill>
                <a:latin typeface="Arial" panose="020B0604020202020204" pitchFamily="34" charset="0"/>
                <a:ea typeface="宋体" pitchFamily="2" charset="-122"/>
              </a:defRPr>
            </a:lvl3pPr>
            <a:lvl4pPr marL="1600200" indent="-228600" algn="r" eaLnBrk="0" hangingPunct="0">
              <a:defRPr sz="2400">
                <a:solidFill>
                  <a:schemeClr val="tx2"/>
                </a:solidFill>
                <a:latin typeface="Arial" panose="020B0604020202020204" pitchFamily="34" charset="0"/>
                <a:ea typeface="宋体" pitchFamily="2" charset="-122"/>
              </a:defRPr>
            </a:lvl4pPr>
            <a:lvl5pPr marL="2057400" indent="-228600" algn="r" eaLnBrk="0" hangingPunct="0">
              <a:defRPr sz="2400">
                <a:solidFill>
                  <a:schemeClr val="tx2"/>
                </a:solidFill>
                <a:latin typeface="Arial" panose="020B0604020202020204" pitchFamily="34" charset="0"/>
                <a:ea typeface="宋体"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itchFamily="2" charset="-122"/>
              </a:defRPr>
            </a:lvl9pPr>
          </a:lstStyle>
          <a:p>
            <a:pPr algn="l" eaLnBrk="1" hangingPunct="1"/>
            <a:endParaRPr lang="zh-CN" altLang="en-US" sz="1800">
              <a:latin typeface="微软雅黑" pitchFamily="34" charset="-122"/>
              <a:ea typeface="微软雅黑" pitchFamily="34"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iming>
    <p:tnLst>
      <p:par>
        <p:cTn id="1" dur="indefinite" restart="never" nodeType="tmRoot"/>
      </p:par>
    </p:tnLst>
  </p:timing>
  <p:txStyles>
    <p:titleStyle>
      <a:lvl1pPr algn="r" rtl="0" eaLnBrk="0" fontAlgn="base" hangingPunct="0">
        <a:spcBef>
          <a:spcPct val="0"/>
        </a:spcBef>
        <a:spcAft>
          <a:spcPct val="0"/>
        </a:spcAft>
        <a:defRPr sz="2000" b="1">
          <a:solidFill>
            <a:srgbClr val="404040"/>
          </a:solidFill>
          <a:latin typeface="微软雅黑" pitchFamily="34" charset="-122"/>
          <a:ea typeface="微软雅黑" pitchFamily="34" charset="-122"/>
          <a:cs typeface="+mj-cs"/>
        </a:defRPr>
      </a:lvl1pPr>
      <a:lvl2pPr algn="r" rtl="0" eaLnBrk="0" fontAlgn="base" hangingPunct="0">
        <a:spcBef>
          <a:spcPct val="0"/>
        </a:spcBef>
        <a:spcAft>
          <a:spcPct val="0"/>
        </a:spcAft>
        <a:defRPr sz="2000" b="1">
          <a:solidFill>
            <a:srgbClr val="404040"/>
          </a:solidFill>
          <a:latin typeface="微软雅黑" pitchFamily="34" charset="-122"/>
          <a:ea typeface="微软雅黑" pitchFamily="34" charset="-122"/>
        </a:defRPr>
      </a:lvl2pPr>
      <a:lvl3pPr algn="r" rtl="0" eaLnBrk="0" fontAlgn="base" hangingPunct="0">
        <a:spcBef>
          <a:spcPct val="0"/>
        </a:spcBef>
        <a:spcAft>
          <a:spcPct val="0"/>
        </a:spcAft>
        <a:defRPr sz="2000" b="1">
          <a:solidFill>
            <a:srgbClr val="404040"/>
          </a:solidFill>
          <a:latin typeface="微软雅黑" pitchFamily="34" charset="-122"/>
          <a:ea typeface="微软雅黑" pitchFamily="34" charset="-122"/>
        </a:defRPr>
      </a:lvl3pPr>
      <a:lvl4pPr algn="r" rtl="0" eaLnBrk="0" fontAlgn="base" hangingPunct="0">
        <a:spcBef>
          <a:spcPct val="0"/>
        </a:spcBef>
        <a:spcAft>
          <a:spcPct val="0"/>
        </a:spcAft>
        <a:defRPr sz="2000" b="1">
          <a:solidFill>
            <a:srgbClr val="404040"/>
          </a:solidFill>
          <a:latin typeface="微软雅黑" pitchFamily="34" charset="-122"/>
          <a:ea typeface="微软雅黑" pitchFamily="34" charset="-122"/>
        </a:defRPr>
      </a:lvl4pPr>
      <a:lvl5pPr algn="r" rtl="0" eaLnBrk="0" fontAlgn="base" hangingPunct="0">
        <a:spcBef>
          <a:spcPct val="0"/>
        </a:spcBef>
        <a:spcAft>
          <a:spcPct val="0"/>
        </a:spcAft>
        <a:defRPr sz="2000" b="1">
          <a:solidFill>
            <a:srgbClr val="404040"/>
          </a:solidFill>
          <a:latin typeface="微软雅黑" pitchFamily="34" charset="-122"/>
          <a:ea typeface="微软雅黑" pitchFamily="34" charset="-122"/>
        </a:defRPr>
      </a:lvl5pPr>
      <a:lvl6pPr marL="457200" algn="r" rtl="0" fontAlgn="base">
        <a:spcBef>
          <a:spcPct val="0"/>
        </a:spcBef>
        <a:spcAft>
          <a:spcPct val="0"/>
        </a:spcAft>
        <a:defRPr sz="2400">
          <a:solidFill>
            <a:schemeClr val="tx2"/>
          </a:solidFill>
          <a:latin typeface="Arial" panose="020B0604020202020204" pitchFamily="34" charset="0"/>
          <a:ea typeface="宋体" pitchFamily="2" charset="-122"/>
        </a:defRPr>
      </a:lvl6pPr>
      <a:lvl7pPr marL="914400" algn="r" rtl="0" fontAlgn="base">
        <a:spcBef>
          <a:spcPct val="0"/>
        </a:spcBef>
        <a:spcAft>
          <a:spcPct val="0"/>
        </a:spcAft>
        <a:defRPr sz="2400">
          <a:solidFill>
            <a:schemeClr val="tx2"/>
          </a:solidFill>
          <a:latin typeface="Arial" panose="020B0604020202020204" pitchFamily="34" charset="0"/>
          <a:ea typeface="宋体" pitchFamily="2" charset="-122"/>
        </a:defRPr>
      </a:lvl7pPr>
      <a:lvl8pPr marL="1371600" algn="r" rtl="0" fontAlgn="base">
        <a:spcBef>
          <a:spcPct val="0"/>
        </a:spcBef>
        <a:spcAft>
          <a:spcPct val="0"/>
        </a:spcAft>
        <a:defRPr sz="2400">
          <a:solidFill>
            <a:schemeClr val="tx2"/>
          </a:solidFill>
          <a:latin typeface="Arial" panose="020B0604020202020204" pitchFamily="34" charset="0"/>
          <a:ea typeface="宋体" pitchFamily="2" charset="-122"/>
        </a:defRPr>
      </a:lvl8pPr>
      <a:lvl9pPr marL="1828800" algn="r" rtl="0" fontAlgn="base">
        <a:spcBef>
          <a:spcPct val="0"/>
        </a:spcBef>
        <a:spcAft>
          <a:spcPct val="0"/>
        </a:spcAft>
        <a:defRPr sz="2400">
          <a:solidFill>
            <a:schemeClr val="tx2"/>
          </a:solidFill>
          <a:latin typeface="Arial" panose="020B0604020202020204"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png"/><Relationship Id="rId2" Type="http://schemas.microsoft.com/office/2007/relationships/hdphoto" Target="../media/image3.wdp"/><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5.png"/><Relationship Id="rId7" Type="http://schemas.openxmlformats.org/officeDocument/2006/relationships/image" Target="../media/image14.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0" Type="http://schemas.openxmlformats.org/officeDocument/2006/relationships/notesSlide" Target="../notesSlides/notesSlide4.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1">
            <a:extLst>
              <a:ext uri="{BEBA8EAE-BF5A-486C-A8C5-ECC9F3942E4B}">
                <a14:imgProps xmlns:a14="http://schemas.microsoft.com/office/drawing/2010/main">
                  <a14:imgLayer r:embed="rId2">
                    <a14:imgEffect>
                      <a14:sharpenSoften amount="25000"/>
                    </a14:imgEffect>
                  </a14:imgLayer>
                </a14:imgProps>
              </a:ext>
              <a:ext uri="{28A0092B-C50C-407E-A947-70E740481C1C}">
                <a14:useLocalDpi xmlns:a14="http://schemas.microsoft.com/office/drawing/2010/main" val="0"/>
              </a:ext>
            </a:extLst>
          </a:blip>
          <a:srcRect l="786" t="22507" b="-10017"/>
          <a:stretch>
            <a:fillRect/>
          </a:stretch>
        </p:blipFill>
        <p:spPr bwMode="auto">
          <a:xfrm>
            <a:off x="0" y="1"/>
            <a:ext cx="9162563" cy="6081486"/>
          </a:xfrm>
          <a:prstGeom prst="rect">
            <a:avLst/>
          </a:prstGeom>
          <a:noFill/>
          <a:extLst>
            <a:ext uri="{909E8E84-426E-40DD-AFC4-6F175D3DCCD1}">
              <a14:hiddenFill xmlns:a14="http://schemas.microsoft.com/office/drawing/2010/main">
                <a:solidFill>
                  <a:srgbClr val="FFFFFF"/>
                </a:solidFill>
              </a14:hiddenFill>
            </a:ext>
          </a:extLst>
        </p:spPr>
      </p:pic>
      <p:sp>
        <p:nvSpPr>
          <p:cNvPr id="15" name="任意多边形 14"/>
          <p:cNvSpPr/>
          <p:nvPr/>
        </p:nvSpPr>
        <p:spPr>
          <a:xfrm>
            <a:off x="0" y="2842036"/>
            <a:ext cx="9143999" cy="2051818"/>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gradFill>
            <a:gsLst>
              <a:gs pos="0">
                <a:srgbClr val="04619D"/>
              </a:gs>
              <a:gs pos="100000">
                <a:srgbClr val="342275">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任意多边形 21"/>
          <p:cNvSpPr/>
          <p:nvPr/>
        </p:nvSpPr>
        <p:spPr>
          <a:xfrm>
            <a:off x="0" y="3379990"/>
            <a:ext cx="9143999" cy="3478011"/>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gradFill flip="none" rotWithShape="1">
            <a:gsLst>
              <a:gs pos="17000">
                <a:schemeClr val="bg1"/>
              </a:gs>
              <a:gs pos="100000">
                <a:srgbClr val="DFDFDF">
                  <a:lumMod val="52000"/>
                  <a:lumOff val="48000"/>
                </a:srgbClr>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ea typeface="微软雅黑" pitchFamily="34" charset="-122"/>
            </a:endParaRPr>
          </a:p>
        </p:txBody>
      </p:sp>
      <p:sp>
        <p:nvSpPr>
          <p:cNvPr id="18" name="标题 3"/>
          <p:cNvSpPr>
            <a:spLocks noGrp="1"/>
          </p:cNvSpPr>
          <p:nvPr>
            <p:ph type="title" idx="4294967295"/>
          </p:nvPr>
        </p:nvSpPr>
        <p:spPr>
          <a:xfrm>
            <a:off x="-109855" y="5426075"/>
            <a:ext cx="9163050" cy="1076325"/>
          </a:xfrm>
          <a:prstGeom prst="rect">
            <a:avLst/>
          </a:prstGeom>
        </p:spPr>
        <p:txBody>
          <a:bodyPr wrap="square">
            <a:spAutoFit/>
          </a:bodyPr>
          <a:lstStyle/>
          <a:p>
            <a:pPr algn="l">
              <a:lnSpc>
                <a:spcPct val="100000"/>
              </a:lnSpc>
            </a:pPr>
            <a:r>
              <a:rPr lang="zh-CN" altLang="en-US" sz="3200" dirty="0">
                <a:solidFill>
                  <a:srgbClr val="04619D"/>
                </a:solidFill>
              </a:rPr>
              <a:t>《Latent Diffusion for Language Generation》</a:t>
            </a:r>
            <a:br>
              <a:rPr lang="zh-CN" altLang="en-US" sz="3200" dirty="0">
                <a:solidFill>
                  <a:srgbClr val="04619D"/>
                </a:solidFill>
              </a:rPr>
            </a:br>
            <a:r>
              <a:rPr lang="zh-CN" altLang="en-US" sz="3200" dirty="0">
                <a:solidFill>
                  <a:srgbClr val="04619D"/>
                </a:solidFill>
              </a:rPr>
              <a:t> </a:t>
            </a:r>
            <a:r>
              <a:rPr lang="en-US" altLang="zh-CN" sz="3200" dirty="0">
                <a:solidFill>
                  <a:srgbClr val="04619D"/>
                </a:solidFill>
              </a:rPr>
              <a:t>                                              N</a:t>
            </a:r>
            <a:r>
              <a:rPr lang="en-US" altLang="zh-CN" sz="3200" dirty="0">
                <a:solidFill>
                  <a:srgbClr val="04619D"/>
                </a:solidFill>
              </a:rPr>
              <a:t>eurIPS2023</a:t>
            </a:r>
            <a:endParaRPr lang="en-US" altLang="zh-CN" sz="3200" dirty="0">
              <a:solidFill>
                <a:srgbClr val="04619D"/>
              </a:solidFill>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r="78695"/>
          <a:stretch>
            <a:fillRect/>
          </a:stretch>
        </p:blipFill>
        <p:spPr>
          <a:xfrm>
            <a:off x="7786210" y="4094779"/>
            <a:ext cx="1266985" cy="12160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674370" y="1788795"/>
            <a:ext cx="7795895" cy="4041140"/>
          </a:xfrm>
          <a:prstGeom prst="rect">
            <a:avLst/>
          </a:prstGeom>
          <a:noFill/>
        </p:spPr>
        <p:txBody>
          <a:bodyPr wrap="square" lIns="72000" rIns="72000">
            <a:spAutoFit/>
          </a:bodyPr>
          <a:lstStyle/>
          <a:p>
            <a:pPr marL="285750" indent="-285750" algn="just">
              <a:lnSpc>
                <a:spcPct val="150000"/>
              </a:lnSpc>
              <a:spcBef>
                <a:spcPts val="1000"/>
              </a:spcBef>
              <a:buFont typeface="Arial" panose="020B0604020202020204" pitchFamily="34" charset="0"/>
              <a:buChar char="•"/>
              <a:defRPr/>
            </a:pPr>
            <a:r>
              <a:rPr sz="2000">
                <a:solidFill>
                  <a:schemeClr val="tx1">
                    <a:lumMod val="75000"/>
                    <a:lumOff val="25000"/>
                  </a:schemeClr>
                </a:solidFill>
                <a:latin typeface="微软雅黑" pitchFamily="34" charset="-122"/>
                <a:ea typeface="微软雅黑" pitchFamily="34" charset="-122"/>
              </a:rPr>
              <a:t>扩散模型在建模连续数据模态（如图像、音频和视频）方面取得了巨大的成功，但在离散领域（如语言）中的应用有限。</a:t>
            </a:r>
            <a:endParaRPr sz="2000">
              <a:solidFill>
                <a:schemeClr val="tx1">
                  <a:lumMod val="75000"/>
                  <a:lumOff val="25000"/>
                </a:schemeClr>
              </a:solidFill>
              <a:latin typeface="微软雅黑" pitchFamily="34" charset="-122"/>
              <a:ea typeface="微软雅黑" pitchFamily="34" charset="-122"/>
            </a:endParaRPr>
          </a:p>
          <a:p>
            <a:pPr marL="285750" indent="-285750" algn="just">
              <a:lnSpc>
                <a:spcPct val="150000"/>
              </a:lnSpc>
              <a:spcBef>
                <a:spcPts val="1000"/>
              </a:spcBef>
              <a:buFont typeface="Arial" panose="020B0604020202020204" pitchFamily="34" charset="0"/>
              <a:buChar char="•"/>
              <a:defRPr/>
            </a:pPr>
            <a:r>
              <a:rPr sz="2000">
                <a:solidFill>
                  <a:schemeClr val="tx1">
                    <a:lumMod val="75000"/>
                    <a:lumOff val="25000"/>
                  </a:schemeClr>
                </a:solidFill>
                <a:latin typeface="微软雅黑" pitchFamily="34" charset="-122"/>
                <a:ea typeface="微软雅黑" pitchFamily="34" charset="-122"/>
              </a:rPr>
              <a:t>图像生成的一个突破是引入了</a:t>
            </a:r>
            <a:r>
              <a:rPr lang="en-US" sz="2000">
                <a:solidFill>
                  <a:schemeClr val="tx1">
                    <a:lumMod val="75000"/>
                    <a:lumOff val="25000"/>
                  </a:schemeClr>
                </a:solidFill>
                <a:latin typeface="微软雅黑" pitchFamily="34" charset="-122"/>
                <a:ea typeface="微软雅黑" pitchFamily="34" charset="-122"/>
              </a:rPr>
              <a:t>latent diffusion</a:t>
            </a:r>
            <a:r>
              <a:rPr sz="2000">
                <a:solidFill>
                  <a:schemeClr val="tx1">
                    <a:lumMod val="75000"/>
                    <a:lumOff val="25000"/>
                  </a:schemeClr>
                </a:solidFill>
                <a:latin typeface="微软雅黑" pitchFamily="34" charset="-122"/>
                <a:ea typeface="微软雅黑" pitchFamily="34" charset="-122"/>
              </a:rPr>
              <a:t>，其中扩散模型被训练以从预训练的自动编码器的潜在分布中产生样本。这将生成高频细节的任务</a:t>
            </a:r>
            <a:r>
              <a:rPr lang="zh-CN" sz="2000">
                <a:solidFill>
                  <a:schemeClr val="tx1">
                    <a:lumMod val="75000"/>
                    <a:lumOff val="25000"/>
                  </a:schemeClr>
                </a:solidFill>
                <a:latin typeface="微软雅黑" pitchFamily="34" charset="-122"/>
                <a:ea typeface="微软雅黑" pitchFamily="34" charset="-122"/>
              </a:rPr>
              <a:t>转到</a:t>
            </a:r>
            <a:r>
              <a:rPr sz="2000">
                <a:solidFill>
                  <a:schemeClr val="tx1">
                    <a:lumMod val="75000"/>
                    <a:lumOff val="25000"/>
                  </a:schemeClr>
                </a:solidFill>
                <a:latin typeface="微软雅黑" pitchFamily="34" charset="-122"/>
                <a:ea typeface="微软雅黑" pitchFamily="34" charset="-122"/>
              </a:rPr>
              <a:t>到自动编码器，并使扩散过程能够专注于图像的高级语义。</a:t>
            </a:r>
            <a:endParaRPr sz="2000">
              <a:solidFill>
                <a:schemeClr val="tx1">
                  <a:lumMod val="75000"/>
                  <a:lumOff val="25000"/>
                </a:schemeClr>
              </a:solidFill>
              <a:latin typeface="微软雅黑" pitchFamily="34" charset="-122"/>
              <a:ea typeface="微软雅黑" pitchFamily="34" charset="-122"/>
            </a:endParaRPr>
          </a:p>
          <a:p>
            <a:pPr marL="285750" indent="-285750" algn="just">
              <a:lnSpc>
                <a:spcPct val="150000"/>
              </a:lnSpc>
              <a:spcBef>
                <a:spcPts val="1000"/>
              </a:spcBef>
              <a:buFont typeface="Arial" panose="020B0604020202020204" pitchFamily="34" charset="0"/>
              <a:buChar char="•"/>
              <a:defRPr/>
            </a:pPr>
            <a:r>
              <a:rPr sz="2000">
                <a:solidFill>
                  <a:schemeClr val="tx1">
                    <a:lumMod val="75000"/>
                    <a:lumOff val="25000"/>
                  </a:schemeClr>
                </a:solidFill>
                <a:latin typeface="微软雅黑" pitchFamily="34" charset="-122"/>
                <a:ea typeface="微软雅黑" pitchFamily="34" charset="-122"/>
              </a:rPr>
              <a:t>来自</a:t>
            </a:r>
            <a:r>
              <a:rPr lang="zh-CN" sz="2000">
                <a:solidFill>
                  <a:schemeClr val="tx1">
                    <a:lumMod val="75000"/>
                    <a:lumOff val="25000"/>
                  </a:schemeClr>
                </a:solidFill>
                <a:latin typeface="微软雅黑" pitchFamily="34" charset="-122"/>
                <a:ea typeface="微软雅黑" pitchFamily="34" charset="-122"/>
              </a:rPr>
              <a:t>预训练语言</a:t>
            </a:r>
            <a:r>
              <a:rPr sz="2000">
                <a:solidFill>
                  <a:schemeClr val="tx1">
                    <a:lumMod val="75000"/>
                    <a:lumOff val="25000"/>
                  </a:schemeClr>
                </a:solidFill>
                <a:latin typeface="微软雅黑" pitchFamily="34" charset="-122"/>
                <a:ea typeface="微软雅黑" pitchFamily="34" charset="-122"/>
              </a:rPr>
              <a:t>模型的潜在表示是高维的，并且依赖于输入长度</a:t>
            </a:r>
            <a:r>
              <a:rPr lang="zh-CN" sz="2000">
                <a:solidFill>
                  <a:schemeClr val="tx1">
                    <a:lumMod val="75000"/>
                    <a:lumOff val="25000"/>
                  </a:schemeClr>
                </a:solidFill>
                <a:latin typeface="微软雅黑" pitchFamily="34" charset="-122"/>
                <a:ea typeface="微软雅黑" pitchFamily="34" charset="-122"/>
              </a:rPr>
              <a:t>，这</a:t>
            </a:r>
            <a:r>
              <a:rPr sz="2000">
                <a:solidFill>
                  <a:schemeClr val="tx1">
                    <a:lumMod val="75000"/>
                    <a:lumOff val="25000"/>
                  </a:schemeClr>
                </a:solidFill>
                <a:latin typeface="微软雅黑" pitchFamily="34" charset="-122"/>
                <a:ea typeface="微软雅黑" pitchFamily="34" charset="-122"/>
              </a:rPr>
              <a:t>使扩散模型的使用变得复杂</a:t>
            </a:r>
            <a:r>
              <a:rPr lang="zh-CN" sz="2000">
                <a:solidFill>
                  <a:schemeClr val="tx1">
                    <a:lumMod val="75000"/>
                    <a:lumOff val="25000"/>
                  </a:schemeClr>
                </a:solidFill>
                <a:latin typeface="微软雅黑" pitchFamily="34" charset="-122"/>
                <a:ea typeface="微软雅黑" pitchFamily="34" charset="-122"/>
              </a:rPr>
              <a:t>。</a:t>
            </a:r>
            <a:endParaRPr lang="zh-CN" sz="2000">
              <a:solidFill>
                <a:schemeClr val="tx1">
                  <a:lumMod val="75000"/>
                  <a:lumOff val="25000"/>
                </a:schemeClr>
              </a:solidFill>
              <a:latin typeface="微软雅黑" pitchFamily="34" charset="-122"/>
              <a:ea typeface="微软雅黑" pitchFamily="34" charset="-122"/>
            </a:endParaRPr>
          </a:p>
        </p:txBody>
      </p:sp>
      <p:sp>
        <p:nvSpPr>
          <p:cNvPr id="7266" name="标题 7265"/>
          <p:cNvSpPr>
            <a:spLocks noGrp="1"/>
          </p:cNvSpPr>
          <p:nvPr>
            <p:ph type="title"/>
          </p:nvPr>
        </p:nvSpPr>
        <p:spPr/>
        <p:txBody>
          <a:bodyPr/>
          <a:lstStyle/>
          <a:p>
            <a:r>
              <a:rPr lang="zh-CN" altLang="en-US"/>
              <a:t>研究背景</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674370" y="1535430"/>
            <a:ext cx="7795895" cy="1753235"/>
          </a:xfrm>
          <a:prstGeom prst="rect">
            <a:avLst/>
          </a:prstGeom>
          <a:noFill/>
        </p:spPr>
        <p:txBody>
          <a:bodyPr wrap="square" lIns="72000" rIns="72000">
            <a:spAutoFit/>
          </a:bodyPr>
          <a:lstStyle/>
          <a:p>
            <a:pPr>
              <a:lnSpc>
                <a:spcPct val="150000"/>
              </a:lnSpc>
              <a:spcBef>
                <a:spcPts val="1000"/>
              </a:spcBef>
              <a:defRPr/>
            </a:pPr>
            <a:r>
              <a:rPr lang="zh-CN" sz="1800">
                <a:solidFill>
                  <a:schemeClr val="tx1"/>
                </a:solidFill>
                <a:latin typeface="微软雅黑" pitchFamily="34" charset="-122"/>
                <a:ea typeface="微软雅黑" pitchFamily="34" charset="-122"/>
              </a:rPr>
              <a:t>由于</a:t>
            </a:r>
            <a:r>
              <a:rPr sz="1800">
                <a:solidFill>
                  <a:schemeClr val="tx1"/>
                </a:solidFill>
                <a:latin typeface="微软雅黑" pitchFamily="34" charset="-122"/>
                <a:ea typeface="微软雅黑" pitchFamily="34" charset="-122"/>
              </a:rPr>
              <a:t>来自</a:t>
            </a:r>
            <a:r>
              <a:rPr lang="en-US" sz="1800">
                <a:solidFill>
                  <a:schemeClr val="tx1"/>
                </a:solidFill>
                <a:latin typeface="微软雅黑" pitchFamily="34" charset="-122"/>
                <a:ea typeface="微软雅黑" pitchFamily="34" charset="-122"/>
              </a:rPr>
              <a:t>lm</a:t>
            </a:r>
            <a:r>
              <a:rPr sz="1800">
                <a:solidFill>
                  <a:schemeClr val="tx1"/>
                </a:solidFill>
                <a:latin typeface="微软雅黑" pitchFamily="34" charset="-122"/>
                <a:ea typeface="微软雅黑" pitchFamily="34" charset="-122"/>
              </a:rPr>
              <a:t>的潜在表示是高维的，并且依赖于输入长度</a:t>
            </a:r>
            <a:r>
              <a:rPr lang="zh-CN" sz="1800">
                <a:solidFill>
                  <a:schemeClr val="tx1"/>
                </a:solidFill>
                <a:latin typeface="微软雅黑" pitchFamily="34" charset="-122"/>
                <a:ea typeface="微软雅黑" pitchFamily="34" charset="-122"/>
              </a:rPr>
              <a:t>。</a:t>
            </a:r>
            <a:r>
              <a:rPr sz="1800">
                <a:solidFill>
                  <a:schemeClr val="tx1"/>
                </a:solidFill>
                <a:latin typeface="微软雅黑" pitchFamily="34" charset="-122"/>
                <a:ea typeface="微软雅黑" pitchFamily="34" charset="-122"/>
              </a:rPr>
              <a:t>为了解决这两个问题，</a:t>
            </a:r>
            <a:r>
              <a:rPr lang="zh-CN" sz="1800">
                <a:solidFill>
                  <a:schemeClr val="tx1"/>
                </a:solidFill>
                <a:latin typeface="微软雅黑" pitchFamily="34" charset="-122"/>
                <a:ea typeface="微软雅黑" pitchFamily="34" charset="-122"/>
              </a:rPr>
              <a:t>本文的方法</a:t>
            </a:r>
            <a:r>
              <a:rPr sz="1800">
                <a:solidFill>
                  <a:schemeClr val="tx1"/>
                </a:solidFill>
                <a:latin typeface="微软雅黑" pitchFamily="34" charset="-122"/>
                <a:ea typeface="微软雅黑" pitchFamily="34" charset="-122"/>
              </a:rPr>
              <a:t>学习了一个额外的压缩模块，该模块将高维编码器表示映射到低维固定长度表示。</a:t>
            </a:r>
            <a:r>
              <a:rPr lang="zh-CN" sz="1800">
                <a:solidFill>
                  <a:schemeClr val="tx1"/>
                </a:solidFill>
                <a:latin typeface="微软雅黑" pitchFamily="34" charset="-122"/>
                <a:ea typeface="微软雅黑" pitchFamily="34" charset="-122"/>
              </a:rPr>
              <a:t>对应的</a:t>
            </a:r>
            <a:r>
              <a:rPr sz="1800">
                <a:solidFill>
                  <a:schemeClr val="tx1"/>
                </a:solidFill>
                <a:latin typeface="微软雅黑" pitchFamily="34" charset="-122"/>
                <a:ea typeface="微软雅黑" pitchFamily="34" charset="-122"/>
              </a:rPr>
              <a:t>还学习了相应的重建网络，将这些固定长度的特征映射回高维特征，这些特征引导</a:t>
            </a:r>
            <a:r>
              <a:rPr lang="en-US" sz="1800">
                <a:solidFill>
                  <a:schemeClr val="tx1"/>
                </a:solidFill>
                <a:latin typeface="微软雅黑" pitchFamily="34" charset="-122"/>
                <a:ea typeface="微软雅黑" pitchFamily="34" charset="-122"/>
              </a:rPr>
              <a:t>lm</a:t>
            </a:r>
            <a:r>
              <a:rPr lang="zh-CN" altLang="en-US" sz="1800">
                <a:solidFill>
                  <a:schemeClr val="tx1"/>
                </a:solidFill>
                <a:latin typeface="微软雅黑" pitchFamily="34" charset="-122"/>
                <a:ea typeface="微软雅黑" pitchFamily="34" charset="-122"/>
              </a:rPr>
              <a:t>的</a:t>
            </a:r>
            <a:r>
              <a:rPr lang="en-US" altLang="zh-CN" sz="1800">
                <a:solidFill>
                  <a:schemeClr val="tx1"/>
                </a:solidFill>
                <a:latin typeface="微软雅黑" pitchFamily="34" charset="-122"/>
                <a:ea typeface="微软雅黑" pitchFamily="34" charset="-122"/>
              </a:rPr>
              <a:t>decoder</a:t>
            </a:r>
            <a:r>
              <a:rPr sz="1800">
                <a:solidFill>
                  <a:schemeClr val="tx1"/>
                </a:solidFill>
                <a:latin typeface="微软雅黑" pitchFamily="34" charset="-122"/>
                <a:ea typeface="微软雅黑" pitchFamily="34" charset="-122"/>
              </a:rPr>
              <a:t>重建原始语言。</a:t>
            </a:r>
            <a:endParaRPr sz="1800">
              <a:solidFill>
                <a:schemeClr val="tx1"/>
              </a:solidFill>
              <a:latin typeface="微软雅黑" pitchFamily="34" charset="-122"/>
              <a:ea typeface="微软雅黑" pitchFamily="34" charset="-122"/>
            </a:endParaRPr>
          </a:p>
        </p:txBody>
      </p:sp>
      <p:sp>
        <p:nvSpPr>
          <p:cNvPr id="7266" name="标题 7265"/>
          <p:cNvSpPr>
            <a:spLocks noGrp="1"/>
          </p:cNvSpPr>
          <p:nvPr>
            <p:ph type="title"/>
          </p:nvPr>
        </p:nvSpPr>
        <p:spPr/>
        <p:txBody>
          <a:bodyPr/>
          <a:lstStyle/>
          <a:p>
            <a:r>
              <a:rPr lang="zh-CN" altLang="en-US"/>
              <a:t>研究方法</a:t>
            </a:r>
            <a:endParaRPr lang="zh-CN" altLang="en-US"/>
          </a:p>
        </p:txBody>
      </p:sp>
      <p:pic>
        <p:nvPicPr>
          <p:cNvPr id="2" name="图片 1"/>
          <p:cNvPicPr>
            <a:picLocks noChangeAspect="1"/>
          </p:cNvPicPr>
          <p:nvPr/>
        </p:nvPicPr>
        <p:blipFill>
          <a:blip r:embed="rId1"/>
          <a:stretch>
            <a:fillRect/>
          </a:stretch>
        </p:blipFill>
        <p:spPr>
          <a:xfrm>
            <a:off x="0" y="3294380"/>
            <a:ext cx="9144000" cy="3378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266" name="标题 7265"/>
          <p:cNvSpPr>
            <a:spLocks noGrp="1"/>
          </p:cNvSpPr>
          <p:nvPr>
            <p:ph type="title"/>
          </p:nvPr>
        </p:nvSpPr>
        <p:spPr/>
        <p:txBody>
          <a:bodyPr/>
          <a:lstStyle/>
          <a:p>
            <a:pPr algn="l"/>
            <a:r>
              <a:rPr lang="zh-CN" altLang="en-US"/>
              <a:t>Compression Network</a:t>
            </a:r>
            <a:endParaRPr lang="zh-CN" altLang="en-US"/>
          </a:p>
        </p:txBody>
      </p:sp>
      <p:pic>
        <p:nvPicPr>
          <p:cNvPr id="2" name="图片 1"/>
          <p:cNvPicPr>
            <a:picLocks noChangeAspect="1"/>
          </p:cNvPicPr>
          <p:nvPr/>
        </p:nvPicPr>
        <p:blipFill>
          <a:blip r:embed="rId1"/>
          <a:stretch>
            <a:fillRect/>
          </a:stretch>
        </p:blipFill>
        <p:spPr>
          <a:xfrm>
            <a:off x="2190750" y="2032000"/>
            <a:ext cx="4762500" cy="2794000"/>
          </a:xfrm>
          <a:prstGeom prst="rect">
            <a:avLst/>
          </a:prstGeom>
        </p:spPr>
      </p:pic>
      <p:pic>
        <p:nvPicPr>
          <p:cNvPr id="4" name="图片 3"/>
          <p:cNvPicPr>
            <a:picLocks noChangeAspect="1"/>
          </p:cNvPicPr>
          <p:nvPr/>
        </p:nvPicPr>
        <p:blipFill>
          <a:blip r:embed="rId2"/>
          <a:stretch>
            <a:fillRect/>
          </a:stretch>
        </p:blipFill>
        <p:spPr>
          <a:xfrm>
            <a:off x="2305050" y="5018405"/>
            <a:ext cx="4533900" cy="647700"/>
          </a:xfrm>
          <a:prstGeom prst="rect">
            <a:avLst/>
          </a:prstGeom>
        </p:spPr>
      </p:pic>
      <p:pic>
        <p:nvPicPr>
          <p:cNvPr id="5" name="图片 4"/>
          <p:cNvPicPr>
            <a:picLocks noChangeAspect="1"/>
          </p:cNvPicPr>
          <p:nvPr/>
        </p:nvPicPr>
        <p:blipFill>
          <a:blip r:embed="rId3"/>
          <a:stretch>
            <a:fillRect/>
          </a:stretch>
        </p:blipFill>
        <p:spPr>
          <a:xfrm>
            <a:off x="3060700" y="5857875"/>
            <a:ext cx="2832100" cy="5461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266" name="标题 7265"/>
          <p:cNvSpPr>
            <a:spLocks noGrp="1"/>
          </p:cNvSpPr>
          <p:nvPr>
            <p:ph type="title"/>
          </p:nvPr>
        </p:nvSpPr>
        <p:spPr/>
        <p:txBody>
          <a:bodyPr/>
          <a:lstStyle/>
          <a:p>
            <a:pPr algn="l"/>
            <a:r>
              <a:t>Latent Language Diffusion</a:t>
            </a:r>
          </a:p>
        </p:txBody>
      </p:sp>
      <p:sp>
        <p:nvSpPr>
          <p:cNvPr id="4" name="文本框 3"/>
          <p:cNvSpPr txBox="1"/>
          <p:nvPr/>
        </p:nvSpPr>
        <p:spPr>
          <a:xfrm>
            <a:off x="1016635" y="1805305"/>
            <a:ext cx="7111365" cy="4005580"/>
          </a:xfrm>
          <a:prstGeom prst="rect">
            <a:avLst/>
          </a:prstGeom>
          <a:noFill/>
        </p:spPr>
        <p:txBody>
          <a:bodyPr wrap="square" rtlCol="0">
            <a:noAutofit/>
          </a:bodyPr>
          <a:p>
            <a:pPr algn="l"/>
            <a:r>
              <a:rPr sz="1800" dirty="0">
                <a:latin typeface="微软雅黑" pitchFamily="34" charset="-122"/>
                <a:ea typeface="微软雅黑" pitchFamily="34" charset="-122"/>
              </a:rPr>
              <a:t>给定一些自然语言的数据集D，我们现在可以对连续数据进行采样，</a:t>
            </a:r>
            <a:endParaRPr sz="1800" dirty="0">
              <a:latin typeface="微软雅黑" pitchFamily="34" charset="-122"/>
              <a:ea typeface="微软雅黑" pitchFamily="34" charset="-122"/>
            </a:endParaRPr>
          </a:p>
          <a:p>
            <a:pPr algn="l"/>
            <a:endParaRPr sz="1800" dirty="0">
              <a:latin typeface="微软雅黑" pitchFamily="34" charset="-122"/>
              <a:ea typeface="微软雅黑" pitchFamily="34" charset="-122"/>
            </a:endParaRPr>
          </a:p>
          <a:p>
            <a:pPr algn="l"/>
            <a:endParaRPr sz="1800" dirty="0">
              <a:latin typeface="微软雅黑" pitchFamily="34" charset="-122"/>
              <a:ea typeface="微软雅黑" pitchFamily="34" charset="-122"/>
            </a:endParaRPr>
          </a:p>
          <a:p>
            <a:pPr algn="l"/>
            <a:endParaRPr sz="1800" dirty="0">
              <a:latin typeface="微软雅黑" pitchFamily="34" charset="-122"/>
              <a:ea typeface="微软雅黑" pitchFamily="34" charset="-122"/>
            </a:endParaRPr>
          </a:p>
          <a:p>
            <a:pPr algn="l"/>
            <a:r>
              <a:rPr sz="1800" dirty="0">
                <a:latin typeface="微软雅黑" pitchFamily="34" charset="-122"/>
                <a:ea typeface="微软雅黑" pitchFamily="34" charset="-122"/>
              </a:rPr>
              <a:t>然后我们训练一个连续的去噪网络</a:t>
            </a:r>
            <a:r>
              <a:rPr lang="zh-CN" sz="1800" dirty="0">
                <a:latin typeface="微软雅黑" pitchFamily="34" charset="-122"/>
                <a:ea typeface="微软雅黑" pitchFamily="34" charset="-122"/>
              </a:rPr>
              <a:t>来复原</a:t>
            </a:r>
            <a:r>
              <a:rPr lang="en-US" altLang="zh-CN" sz="1800" dirty="0">
                <a:latin typeface="微软雅黑" pitchFamily="34" charset="-122"/>
                <a:ea typeface="微软雅黑" pitchFamily="34" charset="-122"/>
              </a:rPr>
              <a:t>x</a:t>
            </a:r>
            <a:r>
              <a:rPr lang="zh-CN" altLang="en-US" sz="1800" dirty="0">
                <a:latin typeface="微软雅黑" pitchFamily="34" charset="-122"/>
                <a:ea typeface="微软雅黑" pitchFamily="34" charset="-122"/>
              </a:rPr>
              <a:t>：</a:t>
            </a:r>
            <a:endParaRPr lang="zh-CN" altLang="en-US" sz="1800" dirty="0">
              <a:latin typeface="微软雅黑" pitchFamily="34" charset="-122"/>
              <a:ea typeface="微软雅黑" pitchFamily="34" charset="-122"/>
            </a:endParaRPr>
          </a:p>
          <a:p>
            <a:pPr algn="l"/>
            <a:endParaRPr lang="zh-CN" altLang="en-US" sz="1800" dirty="0">
              <a:latin typeface="微软雅黑" pitchFamily="34" charset="-122"/>
              <a:ea typeface="微软雅黑" pitchFamily="34" charset="-122"/>
            </a:endParaRPr>
          </a:p>
          <a:p>
            <a:pPr algn="l"/>
            <a:endParaRPr lang="zh-CN" altLang="en-US" sz="1800" dirty="0">
              <a:latin typeface="微软雅黑" pitchFamily="34" charset="-122"/>
              <a:ea typeface="微软雅黑" pitchFamily="34" charset="-122"/>
            </a:endParaRPr>
          </a:p>
          <a:p>
            <a:pPr algn="l"/>
            <a:endParaRPr lang="zh-CN" altLang="en-US" sz="1800" dirty="0">
              <a:latin typeface="微软雅黑" pitchFamily="34" charset="-122"/>
              <a:ea typeface="微软雅黑" pitchFamily="34" charset="-122"/>
            </a:endParaRPr>
          </a:p>
          <a:p>
            <a:pPr algn="l"/>
            <a:endParaRPr lang="zh-CN" altLang="en-US" sz="1800" dirty="0">
              <a:latin typeface="微软雅黑" pitchFamily="34" charset="-122"/>
              <a:ea typeface="微软雅黑" pitchFamily="34" charset="-122"/>
            </a:endParaRPr>
          </a:p>
          <a:p>
            <a:pPr algn="l"/>
            <a:endParaRPr lang="zh-CN" altLang="en-US" sz="1800" dirty="0">
              <a:latin typeface="微软雅黑" pitchFamily="34" charset="-122"/>
              <a:ea typeface="微软雅黑" pitchFamily="34" charset="-122"/>
            </a:endParaRPr>
          </a:p>
          <a:p>
            <a:pPr algn="l"/>
            <a:endParaRPr lang="zh-CN" altLang="en-US" sz="1800" dirty="0">
              <a:latin typeface="微软雅黑" pitchFamily="34" charset="-122"/>
              <a:ea typeface="微软雅黑" pitchFamily="34" charset="-122"/>
            </a:endParaRPr>
          </a:p>
          <a:p>
            <a:pPr algn="l"/>
            <a:r>
              <a:rPr lang="zh-CN" altLang="en-US" sz="1800" dirty="0">
                <a:latin typeface="微软雅黑" pitchFamily="34" charset="-122"/>
                <a:ea typeface="微软雅黑" pitchFamily="34" charset="-122"/>
              </a:rPr>
              <a:t>其中，</a:t>
            </a:r>
            <a:endParaRPr lang="zh-CN" altLang="en-US" sz="1800" dirty="0">
              <a:latin typeface="微软雅黑" pitchFamily="34" charset="-122"/>
              <a:ea typeface="微软雅黑" pitchFamily="34" charset="-122"/>
            </a:endParaRPr>
          </a:p>
          <a:p>
            <a:pPr algn="l"/>
            <a:endParaRPr lang="zh-CN" altLang="en-US" sz="1800" dirty="0">
              <a:latin typeface="微软雅黑" pitchFamily="34" charset="-122"/>
              <a:ea typeface="微软雅黑" pitchFamily="34" charset="-122"/>
            </a:endParaRPr>
          </a:p>
        </p:txBody>
      </p:sp>
      <p:pic>
        <p:nvPicPr>
          <p:cNvPr id="3" name="图片 2"/>
          <p:cNvPicPr>
            <a:picLocks noChangeAspect="1"/>
          </p:cNvPicPr>
          <p:nvPr/>
        </p:nvPicPr>
        <p:blipFill>
          <a:blip r:embed="rId1"/>
          <a:stretch>
            <a:fillRect/>
          </a:stretch>
        </p:blipFill>
        <p:spPr>
          <a:xfrm>
            <a:off x="3220085" y="2320290"/>
            <a:ext cx="2705100" cy="393700"/>
          </a:xfrm>
          <a:prstGeom prst="rect">
            <a:avLst/>
          </a:prstGeom>
        </p:spPr>
      </p:pic>
      <p:pic>
        <p:nvPicPr>
          <p:cNvPr id="5" name="图片 4"/>
          <p:cNvPicPr>
            <a:picLocks noChangeAspect="1"/>
          </p:cNvPicPr>
          <p:nvPr/>
        </p:nvPicPr>
        <p:blipFill>
          <a:blip r:embed="rId2"/>
          <a:stretch>
            <a:fillRect/>
          </a:stretch>
        </p:blipFill>
        <p:spPr>
          <a:xfrm>
            <a:off x="1816735" y="3377565"/>
            <a:ext cx="5511800" cy="495300"/>
          </a:xfrm>
          <a:prstGeom prst="rect">
            <a:avLst/>
          </a:prstGeom>
        </p:spPr>
      </p:pic>
      <p:pic>
        <p:nvPicPr>
          <p:cNvPr id="6" name="图片 5"/>
          <p:cNvPicPr>
            <a:picLocks noChangeAspect="1"/>
          </p:cNvPicPr>
          <p:nvPr/>
        </p:nvPicPr>
        <p:blipFill>
          <a:blip r:embed="rId3"/>
          <a:stretch>
            <a:fillRect/>
          </a:stretch>
        </p:blipFill>
        <p:spPr>
          <a:xfrm>
            <a:off x="4971415" y="4008120"/>
            <a:ext cx="2641600" cy="342900"/>
          </a:xfrm>
          <a:prstGeom prst="rect">
            <a:avLst/>
          </a:prstGeom>
        </p:spPr>
      </p:pic>
      <p:pic>
        <p:nvPicPr>
          <p:cNvPr id="7" name="图片 6"/>
          <p:cNvPicPr>
            <a:picLocks noChangeAspect="1"/>
          </p:cNvPicPr>
          <p:nvPr/>
        </p:nvPicPr>
        <p:blipFill>
          <a:blip r:embed="rId4"/>
          <a:stretch>
            <a:fillRect/>
          </a:stretch>
        </p:blipFill>
        <p:spPr>
          <a:xfrm>
            <a:off x="1985010" y="4008120"/>
            <a:ext cx="1549400" cy="381000"/>
          </a:xfrm>
          <a:prstGeom prst="rect">
            <a:avLst/>
          </a:prstGeom>
        </p:spPr>
      </p:pic>
      <p:pic>
        <p:nvPicPr>
          <p:cNvPr id="8" name="图片 7"/>
          <p:cNvPicPr>
            <a:picLocks noChangeAspect="1"/>
          </p:cNvPicPr>
          <p:nvPr/>
        </p:nvPicPr>
        <p:blipFill>
          <a:blip r:embed="rId5"/>
          <a:stretch>
            <a:fillRect/>
          </a:stretch>
        </p:blipFill>
        <p:spPr>
          <a:xfrm>
            <a:off x="2092960" y="4767580"/>
            <a:ext cx="1333500" cy="368300"/>
          </a:xfrm>
          <a:prstGeom prst="rect">
            <a:avLst/>
          </a:prstGeom>
        </p:spPr>
      </p:pic>
      <p:pic>
        <p:nvPicPr>
          <p:cNvPr id="9" name="图片 8"/>
          <p:cNvPicPr>
            <a:picLocks noChangeAspect="1"/>
          </p:cNvPicPr>
          <p:nvPr/>
        </p:nvPicPr>
        <p:blipFill>
          <a:blip r:embed="rId6"/>
          <a:stretch>
            <a:fillRect/>
          </a:stretch>
        </p:blipFill>
        <p:spPr>
          <a:xfrm>
            <a:off x="4128770" y="4792980"/>
            <a:ext cx="1371600" cy="342900"/>
          </a:xfrm>
          <a:prstGeom prst="rect">
            <a:avLst/>
          </a:prstGeom>
        </p:spPr>
      </p:pic>
      <p:pic>
        <p:nvPicPr>
          <p:cNvPr id="10" name="图片 9"/>
          <p:cNvPicPr>
            <a:picLocks noChangeAspect="1"/>
          </p:cNvPicPr>
          <p:nvPr/>
        </p:nvPicPr>
        <p:blipFill>
          <a:blip r:embed="rId7"/>
          <a:stretch>
            <a:fillRect/>
          </a:stretch>
        </p:blipFill>
        <p:spPr>
          <a:xfrm>
            <a:off x="2320925" y="5480685"/>
            <a:ext cx="3048000" cy="330200"/>
          </a:xfrm>
          <a:prstGeom prst="rect">
            <a:avLst/>
          </a:prstGeom>
        </p:spPr>
      </p:pic>
      <p:pic>
        <p:nvPicPr>
          <p:cNvPr id="11" name="图片 10"/>
          <p:cNvPicPr>
            <a:picLocks noChangeAspect="1"/>
          </p:cNvPicPr>
          <p:nvPr/>
        </p:nvPicPr>
        <p:blipFill>
          <a:blip r:embed="rId8"/>
          <a:stretch>
            <a:fillRect/>
          </a:stretch>
        </p:blipFill>
        <p:spPr>
          <a:xfrm>
            <a:off x="6202680" y="4792980"/>
            <a:ext cx="1968500" cy="355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266" name="标题 7265"/>
          <p:cNvSpPr>
            <a:spLocks noGrp="1"/>
          </p:cNvSpPr>
          <p:nvPr>
            <p:ph type="title"/>
          </p:nvPr>
        </p:nvSpPr>
        <p:spPr/>
        <p:txBody>
          <a:bodyPr/>
          <a:lstStyle/>
          <a:p>
            <a:r>
              <a:rPr lang="en-US" altLang="zh-CN"/>
              <a:t>Diffusion </a:t>
            </a:r>
            <a:r>
              <a:rPr lang="en-US" altLang="zh-CN"/>
              <a:t>Inference</a:t>
            </a:r>
            <a:endParaRPr lang="en-US" altLang="zh-CN"/>
          </a:p>
        </p:txBody>
      </p:sp>
      <p:sp>
        <p:nvSpPr>
          <p:cNvPr id="2" name="文本框 1"/>
          <p:cNvSpPr txBox="1"/>
          <p:nvPr/>
        </p:nvSpPr>
        <p:spPr>
          <a:xfrm>
            <a:off x="975995" y="1721485"/>
            <a:ext cx="7192010" cy="5136515"/>
          </a:xfrm>
          <a:prstGeom prst="rect">
            <a:avLst/>
          </a:prstGeom>
          <a:noFill/>
        </p:spPr>
        <p:txBody>
          <a:bodyPr wrap="square" rtlCol="0">
            <a:noAutofit/>
          </a:bodyPr>
          <a:p>
            <a:pPr algn="l"/>
            <a:r>
              <a:rPr lang="zh-CN" altLang="en-US" sz="1800" dirty="0">
                <a:latin typeface="微软雅黑" pitchFamily="34" charset="-122"/>
                <a:ea typeface="微软雅黑" pitchFamily="34" charset="-122"/>
              </a:rPr>
              <a:t>在推理阶段，随机采样一个</a:t>
            </a:r>
            <a:r>
              <a:rPr lang="zh-CN" altLang="en-US" sz="1800" dirty="0">
                <a:latin typeface="微软雅黑" pitchFamily="34" charset="-122"/>
                <a:ea typeface="微软雅黑" pitchFamily="34" charset="-122"/>
              </a:rPr>
              <a:t>隐变量：</a:t>
            </a:r>
            <a:endParaRPr lang="zh-CN" altLang="en-US" sz="1800" dirty="0">
              <a:latin typeface="微软雅黑" pitchFamily="34" charset="-122"/>
              <a:ea typeface="微软雅黑" pitchFamily="34" charset="-122"/>
            </a:endParaRPr>
          </a:p>
          <a:p>
            <a:pPr algn="l"/>
            <a:endParaRPr lang="zh-CN" altLang="en-US" sz="1800" dirty="0">
              <a:latin typeface="微软雅黑" pitchFamily="34" charset="-122"/>
              <a:ea typeface="微软雅黑" pitchFamily="34" charset="-122"/>
            </a:endParaRPr>
          </a:p>
          <a:p>
            <a:pPr algn="l"/>
            <a:endParaRPr lang="zh-CN" altLang="en-US" sz="1800" dirty="0">
              <a:latin typeface="微软雅黑" pitchFamily="34" charset="-122"/>
              <a:ea typeface="微软雅黑" pitchFamily="34" charset="-122"/>
            </a:endParaRPr>
          </a:p>
          <a:p>
            <a:pPr algn="l"/>
            <a:endParaRPr lang="zh-CN" altLang="en-US" sz="1800" dirty="0">
              <a:latin typeface="微软雅黑" pitchFamily="34" charset="-122"/>
              <a:ea typeface="微软雅黑" pitchFamily="34" charset="-122"/>
            </a:endParaRPr>
          </a:p>
          <a:p>
            <a:pPr algn="l"/>
            <a:r>
              <a:rPr lang="zh-CN" altLang="en-US" sz="1800" dirty="0">
                <a:latin typeface="微软雅黑" pitchFamily="34" charset="-122"/>
                <a:ea typeface="微软雅黑" pitchFamily="34" charset="-122"/>
              </a:rPr>
              <a:t>经过上述训练的去噪网络，他被还原为训练数据中的一个样本</a:t>
            </a:r>
            <a:r>
              <a:rPr lang="en-US" altLang="zh-CN" sz="1800" dirty="0">
                <a:latin typeface="微软雅黑" pitchFamily="34" charset="-122"/>
                <a:ea typeface="微软雅黑" pitchFamily="34" charset="-122"/>
              </a:rPr>
              <a:t>x</a:t>
            </a:r>
            <a:r>
              <a:rPr lang="zh-CN" altLang="en-US" sz="1800" dirty="0">
                <a:latin typeface="微软雅黑" pitchFamily="34" charset="-122"/>
                <a:ea typeface="微软雅黑" pitchFamily="34" charset="-122"/>
              </a:rPr>
              <a:t>，然后使用重建网络和预训练语言模型的</a:t>
            </a:r>
            <a:r>
              <a:rPr lang="en-US" altLang="zh-CN" sz="1800" dirty="0">
                <a:latin typeface="微软雅黑" pitchFamily="34" charset="-122"/>
                <a:ea typeface="微软雅黑" pitchFamily="34" charset="-122"/>
              </a:rPr>
              <a:t>decoder</a:t>
            </a:r>
            <a:r>
              <a:rPr lang="zh-CN" altLang="en-US" sz="1800" dirty="0">
                <a:latin typeface="微软雅黑" pitchFamily="34" charset="-122"/>
                <a:ea typeface="微软雅黑" pitchFamily="34" charset="-122"/>
              </a:rPr>
              <a:t>，最终输出</a:t>
            </a:r>
            <a:r>
              <a:rPr lang="zh-CN" altLang="en-US" sz="1800" dirty="0">
                <a:latin typeface="微软雅黑" pitchFamily="34" charset="-122"/>
                <a:ea typeface="微软雅黑" pitchFamily="34" charset="-122"/>
              </a:rPr>
              <a:t>文本：</a:t>
            </a:r>
            <a:endParaRPr lang="zh-CN" altLang="en-US" sz="1800" dirty="0">
              <a:latin typeface="微软雅黑" pitchFamily="34" charset="-122"/>
              <a:ea typeface="微软雅黑" pitchFamily="34" charset="-122"/>
            </a:endParaRPr>
          </a:p>
          <a:p>
            <a:pPr algn="l"/>
            <a:endParaRPr lang="zh-CN" altLang="en-US" sz="1800" dirty="0">
              <a:latin typeface="微软雅黑" pitchFamily="34" charset="-122"/>
              <a:ea typeface="微软雅黑" pitchFamily="34" charset="-122"/>
            </a:endParaRPr>
          </a:p>
          <a:p>
            <a:pPr algn="l"/>
            <a:endParaRPr lang="zh-CN" altLang="en-US" sz="1800" dirty="0">
              <a:latin typeface="微软雅黑" pitchFamily="34" charset="-122"/>
              <a:ea typeface="微软雅黑" pitchFamily="34" charset="-122"/>
            </a:endParaRPr>
          </a:p>
          <a:p>
            <a:pPr algn="l"/>
            <a:endParaRPr lang="zh-CN" altLang="en-US" sz="1800" dirty="0">
              <a:latin typeface="微软雅黑" pitchFamily="34" charset="-122"/>
              <a:ea typeface="微软雅黑" pitchFamily="34" charset="-122"/>
            </a:endParaRPr>
          </a:p>
          <a:p>
            <a:pPr algn="l"/>
            <a:endParaRPr lang="zh-CN" altLang="en-US" sz="1800" dirty="0">
              <a:latin typeface="微软雅黑" pitchFamily="34" charset="-122"/>
              <a:ea typeface="微软雅黑" pitchFamily="34" charset="-122"/>
            </a:endParaRPr>
          </a:p>
          <a:p>
            <a:pPr algn="just"/>
            <a:r>
              <a:rPr lang="zh-CN" altLang="en-US" sz="1800" dirty="0">
                <a:latin typeface="微软雅黑" pitchFamily="34" charset="-122"/>
                <a:ea typeface="微软雅黑" pitchFamily="34" charset="-122"/>
              </a:rPr>
              <a:t>Class-Conditional Diffusion：在训练过程中，将去噪网络设置在类标签y上，条件是，xt = xθ（zt，t，y）。我们用一个空的标签y替换真实类标签yi，概率p = 0.1，以保持无条件生成的能力。在推理时，我们可以选择一些类y来指导采样过程从指定的类生成文本。</a:t>
            </a:r>
            <a:br>
              <a:rPr lang="zh-CN" altLang="en-US" sz="1800" dirty="0">
                <a:latin typeface="微软雅黑" pitchFamily="34" charset="-122"/>
                <a:ea typeface="微软雅黑" pitchFamily="34" charset="-122"/>
              </a:rPr>
            </a:br>
            <a:endParaRPr lang="zh-CN" altLang="en-US" sz="1800" dirty="0">
              <a:latin typeface="微软雅黑" pitchFamily="34" charset="-122"/>
              <a:ea typeface="微软雅黑" pitchFamily="34" charset="-122"/>
            </a:endParaRPr>
          </a:p>
        </p:txBody>
      </p:sp>
      <p:pic>
        <p:nvPicPr>
          <p:cNvPr id="3" name="图片 2"/>
          <p:cNvPicPr>
            <a:picLocks noChangeAspect="1"/>
          </p:cNvPicPr>
          <p:nvPr/>
        </p:nvPicPr>
        <p:blipFill>
          <a:blip r:embed="rId1"/>
          <a:stretch>
            <a:fillRect/>
          </a:stretch>
        </p:blipFill>
        <p:spPr>
          <a:xfrm>
            <a:off x="3327400" y="2237105"/>
            <a:ext cx="2489200" cy="444500"/>
          </a:xfrm>
          <a:prstGeom prst="rect">
            <a:avLst/>
          </a:prstGeom>
        </p:spPr>
      </p:pic>
      <p:pic>
        <p:nvPicPr>
          <p:cNvPr id="4" name="图片 3"/>
          <p:cNvPicPr>
            <a:picLocks noChangeAspect="1"/>
          </p:cNvPicPr>
          <p:nvPr/>
        </p:nvPicPr>
        <p:blipFill>
          <a:blip r:embed="rId2"/>
          <a:stretch>
            <a:fillRect/>
          </a:stretch>
        </p:blipFill>
        <p:spPr>
          <a:xfrm>
            <a:off x="3644900" y="3522980"/>
            <a:ext cx="1854200" cy="596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266" name="标题 7265"/>
          <p:cNvSpPr>
            <a:spLocks noGrp="1"/>
          </p:cNvSpPr>
          <p:nvPr>
            <p:ph type="title"/>
          </p:nvPr>
        </p:nvSpPr>
        <p:spPr/>
        <p:txBody>
          <a:bodyPr/>
          <a:lstStyle/>
          <a:p>
            <a:r>
              <a:t>实验结果</a:t>
            </a:r>
            <a:r>
              <a:rPr lang="en-US" altLang="zh-CN"/>
              <a:t>-</a:t>
            </a:r>
            <a:r>
              <a:t>无条件</a:t>
            </a:r>
          </a:p>
        </p:txBody>
      </p:sp>
      <p:sp>
        <p:nvSpPr>
          <p:cNvPr id="2" name="文本框 1"/>
          <p:cNvSpPr txBox="1"/>
          <p:nvPr/>
        </p:nvSpPr>
        <p:spPr>
          <a:xfrm>
            <a:off x="1226820" y="1790700"/>
            <a:ext cx="6499860" cy="1166495"/>
          </a:xfrm>
          <a:prstGeom prst="rect">
            <a:avLst/>
          </a:prstGeom>
          <a:noFill/>
        </p:spPr>
        <p:txBody>
          <a:bodyPr wrap="square" rtlCol="0">
            <a:noAutofit/>
          </a:bodyPr>
          <a:p>
            <a:pPr algn="l"/>
            <a:r>
              <a:rPr lang="zh-CN" altLang="en-US" sz="2000" dirty="0">
                <a:latin typeface="微软雅黑" pitchFamily="34" charset="-122"/>
                <a:ea typeface="微软雅黑" pitchFamily="34" charset="-122"/>
              </a:rPr>
              <a:t>数据集：ROCStories和AG</a:t>
            </a:r>
            <a:r>
              <a:rPr lang="en-US" altLang="zh-CN" sz="2000" dirty="0">
                <a:latin typeface="微软雅黑" pitchFamily="34" charset="-122"/>
                <a:ea typeface="微软雅黑" pitchFamily="34" charset="-122"/>
              </a:rPr>
              <a:t> news</a:t>
            </a:r>
            <a:r>
              <a:rPr lang="zh-CN" altLang="en-US" sz="2000" dirty="0">
                <a:latin typeface="微软雅黑" pitchFamily="34" charset="-122"/>
                <a:ea typeface="微软雅黑" pitchFamily="34" charset="-122"/>
              </a:rPr>
              <a:t>数据集</a:t>
            </a:r>
            <a:endParaRPr lang="zh-CN" altLang="en-US" sz="2000" dirty="0">
              <a:latin typeface="微软雅黑" pitchFamily="34" charset="-122"/>
              <a:ea typeface="微软雅黑" pitchFamily="34" charset="-122"/>
            </a:endParaRPr>
          </a:p>
          <a:p>
            <a:pPr algn="l"/>
            <a:endParaRPr lang="zh-CN" altLang="en-US" sz="2000" dirty="0">
              <a:latin typeface="微软雅黑" pitchFamily="34" charset="-122"/>
              <a:ea typeface="微软雅黑" pitchFamily="34" charset="-122"/>
            </a:endParaRPr>
          </a:p>
          <a:p>
            <a:pPr algn="l"/>
            <a:r>
              <a:rPr lang="en-US" altLang="zh-CN" sz="2000" dirty="0">
                <a:latin typeface="微软雅黑" pitchFamily="34" charset="-122"/>
                <a:ea typeface="微软雅黑" pitchFamily="34" charset="-122"/>
              </a:rPr>
              <a:t>baseline</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diffusion-lm</a:t>
            </a:r>
            <a:r>
              <a:rPr lang="zh-CN" altLang="en-US" sz="2000" dirty="0">
                <a:latin typeface="微软雅黑" pitchFamily="34" charset="-122"/>
                <a:ea typeface="微软雅黑" pitchFamily="34" charset="-122"/>
              </a:rPr>
              <a:t>和微调的</a:t>
            </a:r>
            <a:r>
              <a:rPr lang="en-US" altLang="zh-CN" sz="2000" dirty="0">
                <a:latin typeface="微软雅黑" pitchFamily="34" charset="-122"/>
                <a:ea typeface="微软雅黑" pitchFamily="34" charset="-122"/>
              </a:rPr>
              <a:t>gpt2</a:t>
            </a:r>
            <a:endParaRPr lang="en-US" altLang="zh-CN" sz="2000" dirty="0">
              <a:latin typeface="微软雅黑" pitchFamily="34" charset="-122"/>
              <a:ea typeface="微软雅黑" pitchFamily="34" charset="-122"/>
            </a:endParaRPr>
          </a:p>
          <a:p>
            <a:pPr algn="l"/>
            <a:endParaRPr lang="en-US" altLang="zh-CN" sz="2000" dirty="0">
              <a:latin typeface="微软雅黑" pitchFamily="34" charset="-122"/>
              <a:ea typeface="微软雅黑" pitchFamily="34" charset="-122"/>
            </a:endParaRPr>
          </a:p>
          <a:p>
            <a:pPr algn="l"/>
            <a:r>
              <a:rPr lang="zh-CN" altLang="en-US" sz="2000" dirty="0">
                <a:latin typeface="微软雅黑" pitchFamily="34" charset="-122"/>
                <a:ea typeface="微软雅黑" pitchFamily="34" charset="-122"/>
              </a:rPr>
              <a:t>指标：</a:t>
            </a:r>
            <a:r>
              <a:rPr lang="en-US" altLang="zh-CN" sz="2000" dirty="0">
                <a:latin typeface="微软雅黑" pitchFamily="34" charset="-122"/>
                <a:ea typeface="微软雅黑" pitchFamily="34" charset="-122"/>
              </a:rPr>
              <a:t>MAUVE</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PPL</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Div</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Mem</a:t>
            </a:r>
            <a:endParaRPr lang="en-US" altLang="zh-CN" sz="2000" dirty="0">
              <a:latin typeface="微软雅黑" pitchFamily="34" charset="-122"/>
              <a:ea typeface="微软雅黑" pitchFamily="34" charset="-122"/>
            </a:endParaRPr>
          </a:p>
          <a:p>
            <a:pPr algn="l"/>
            <a:endParaRPr lang="en-US" altLang="zh-CN" sz="2000" dirty="0">
              <a:latin typeface="微软雅黑" pitchFamily="34" charset="-122"/>
              <a:ea typeface="微软雅黑" pitchFamily="34" charset="-122"/>
            </a:endParaRPr>
          </a:p>
        </p:txBody>
      </p:sp>
      <p:pic>
        <p:nvPicPr>
          <p:cNvPr id="3" name="图片 2"/>
          <p:cNvPicPr>
            <a:picLocks noChangeAspect="1"/>
          </p:cNvPicPr>
          <p:nvPr/>
        </p:nvPicPr>
        <p:blipFill>
          <a:blip r:embed="rId1"/>
          <a:stretch>
            <a:fillRect/>
          </a:stretch>
        </p:blipFill>
        <p:spPr>
          <a:xfrm>
            <a:off x="0" y="3843020"/>
            <a:ext cx="9144000" cy="20015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266" name="标题 7265"/>
          <p:cNvSpPr>
            <a:spLocks noGrp="1"/>
          </p:cNvSpPr>
          <p:nvPr>
            <p:ph type="title"/>
          </p:nvPr>
        </p:nvSpPr>
        <p:spPr/>
        <p:txBody>
          <a:bodyPr/>
          <a:lstStyle/>
          <a:p>
            <a:r>
              <a:t>实验结果</a:t>
            </a:r>
            <a:r>
              <a:rPr lang="en-US" altLang="zh-CN"/>
              <a:t>-</a:t>
            </a:r>
            <a:r>
              <a:t>有条件</a:t>
            </a:r>
          </a:p>
        </p:txBody>
      </p:sp>
      <p:sp>
        <p:nvSpPr>
          <p:cNvPr id="2" name="文本框 1"/>
          <p:cNvSpPr txBox="1"/>
          <p:nvPr/>
        </p:nvSpPr>
        <p:spPr>
          <a:xfrm>
            <a:off x="1226820" y="1421130"/>
            <a:ext cx="6499860" cy="1720215"/>
          </a:xfrm>
          <a:prstGeom prst="rect">
            <a:avLst/>
          </a:prstGeom>
          <a:noFill/>
        </p:spPr>
        <p:txBody>
          <a:bodyPr wrap="square" rtlCol="0">
            <a:noAutofit/>
          </a:bodyPr>
          <a:p>
            <a:pPr algn="l"/>
            <a:r>
              <a:rPr lang="zh-CN" altLang="en-US" sz="2000" dirty="0">
                <a:latin typeface="微软雅黑" pitchFamily="34" charset="-122"/>
                <a:ea typeface="微软雅黑" pitchFamily="34" charset="-122"/>
              </a:rPr>
              <a:t>数据集：</a:t>
            </a:r>
            <a:r>
              <a:rPr sz="2000" dirty="0">
                <a:latin typeface="微软雅黑" pitchFamily="34" charset="-122"/>
                <a:ea typeface="微软雅黑" pitchFamily="34" charset="-122"/>
              </a:rPr>
              <a:t>使用AG News主题分类数据集</a:t>
            </a:r>
            <a:endParaRPr sz="2000" dirty="0">
              <a:latin typeface="微软雅黑" pitchFamily="34" charset="-122"/>
              <a:ea typeface="微软雅黑" pitchFamily="34" charset="-122"/>
            </a:endParaRPr>
          </a:p>
          <a:p>
            <a:pPr algn="l"/>
            <a:endParaRPr lang="zh-CN" altLang="en-US" sz="2000" dirty="0">
              <a:latin typeface="微软雅黑" pitchFamily="34" charset="-122"/>
              <a:ea typeface="微软雅黑" pitchFamily="34" charset="-122"/>
            </a:endParaRPr>
          </a:p>
          <a:p>
            <a:pPr algn="l"/>
            <a:r>
              <a:rPr lang="en-US" altLang="zh-CN" sz="2000" dirty="0">
                <a:latin typeface="微软雅黑" pitchFamily="34" charset="-122"/>
                <a:ea typeface="微软雅黑" pitchFamily="34" charset="-122"/>
              </a:rPr>
              <a:t>baseline</a:t>
            </a:r>
            <a:r>
              <a:rPr lang="zh-CN" altLang="en-US" sz="2000" dirty="0">
                <a:latin typeface="微软雅黑" pitchFamily="34" charset="-122"/>
                <a:ea typeface="微软雅黑" pitchFamily="34" charset="-122"/>
              </a:rPr>
              <a:t>：微调的</a:t>
            </a:r>
            <a:r>
              <a:rPr lang="en-US" altLang="zh-CN" sz="2000" dirty="0">
                <a:latin typeface="微软雅黑" pitchFamily="34" charset="-122"/>
                <a:ea typeface="微软雅黑" pitchFamily="34" charset="-122"/>
              </a:rPr>
              <a:t>gpt2</a:t>
            </a:r>
            <a:endParaRPr lang="en-US" altLang="zh-CN" sz="2000" dirty="0">
              <a:latin typeface="微软雅黑" pitchFamily="34" charset="-122"/>
              <a:ea typeface="微软雅黑" pitchFamily="34" charset="-122"/>
            </a:endParaRPr>
          </a:p>
          <a:p>
            <a:pPr algn="l"/>
            <a:endParaRPr lang="en-US" altLang="zh-CN" sz="2000" dirty="0">
              <a:latin typeface="微软雅黑" pitchFamily="34" charset="-122"/>
              <a:ea typeface="微软雅黑" pitchFamily="34" charset="-122"/>
            </a:endParaRPr>
          </a:p>
          <a:p>
            <a:pPr algn="l"/>
            <a:r>
              <a:rPr lang="zh-CN" altLang="en-US" sz="2000" dirty="0">
                <a:latin typeface="微软雅黑" pitchFamily="34" charset="-122"/>
                <a:ea typeface="微软雅黑" pitchFamily="34" charset="-122"/>
              </a:rPr>
              <a:t>指标：</a:t>
            </a:r>
            <a:r>
              <a:rPr lang="en-US" altLang="zh-CN" sz="2000" dirty="0">
                <a:latin typeface="微软雅黑" pitchFamily="34" charset="-122"/>
                <a:ea typeface="微软雅黑" pitchFamily="34" charset="-122"/>
              </a:rPr>
              <a:t>MAUVE</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Mem</a:t>
            </a:r>
            <a:endParaRPr lang="en-US" altLang="zh-CN" sz="2000" dirty="0">
              <a:latin typeface="微软雅黑" pitchFamily="34" charset="-122"/>
              <a:ea typeface="微软雅黑" pitchFamily="34" charset="-122"/>
            </a:endParaRPr>
          </a:p>
          <a:p>
            <a:pPr algn="l"/>
            <a:endParaRPr lang="en-US" altLang="zh-CN" sz="2000" dirty="0">
              <a:latin typeface="微软雅黑" pitchFamily="34" charset="-122"/>
              <a:ea typeface="微软雅黑" pitchFamily="34" charset="-122"/>
            </a:endParaRPr>
          </a:p>
        </p:txBody>
      </p:sp>
      <p:pic>
        <p:nvPicPr>
          <p:cNvPr id="4" name="图片 3"/>
          <p:cNvPicPr>
            <a:picLocks noChangeAspect="1"/>
          </p:cNvPicPr>
          <p:nvPr/>
        </p:nvPicPr>
        <p:blipFill>
          <a:blip r:embed="rId1"/>
          <a:stretch>
            <a:fillRect/>
          </a:stretch>
        </p:blipFill>
        <p:spPr>
          <a:xfrm>
            <a:off x="704850" y="3141345"/>
            <a:ext cx="7543800" cy="3489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361950" y="8056076"/>
            <a:ext cx="80835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266" name="标题 7265"/>
          <p:cNvSpPr>
            <a:spLocks noGrp="1"/>
          </p:cNvSpPr>
          <p:nvPr>
            <p:ph type="title"/>
          </p:nvPr>
        </p:nvSpPr>
        <p:spPr/>
        <p:txBody>
          <a:bodyPr/>
          <a:lstStyle/>
          <a:p>
            <a:r>
              <a:t>总结</a:t>
            </a:r>
          </a:p>
        </p:txBody>
      </p:sp>
      <p:sp>
        <p:nvSpPr>
          <p:cNvPr id="2" name="文本框 1"/>
          <p:cNvSpPr txBox="1"/>
          <p:nvPr/>
        </p:nvSpPr>
        <p:spPr>
          <a:xfrm>
            <a:off x="457200" y="1559560"/>
            <a:ext cx="8229600" cy="4595495"/>
          </a:xfrm>
          <a:prstGeom prst="rect">
            <a:avLst/>
          </a:prstGeom>
          <a:noFill/>
        </p:spPr>
        <p:txBody>
          <a:bodyPr wrap="square" rtlCol="0">
            <a:noAutofit/>
          </a:bodyPr>
          <a:p>
            <a:pPr marL="342900" indent="-342900" algn="l">
              <a:buFont typeface="Arial" panose="020B0604020202020204" pitchFamily="34" charset="0"/>
              <a:buChar char="•"/>
            </a:pPr>
            <a:r>
              <a:rPr lang="zh-CN" altLang="en-US" sz="2000" dirty="0">
                <a:latin typeface="微软雅黑" pitchFamily="34" charset="-122"/>
                <a:ea typeface="微软雅黑" pitchFamily="34" charset="-122"/>
              </a:rPr>
              <a:t>扩散模型实际上是一种，学习如何将一个高斯分布逐步还原为训练数据集分布的一种方法，这使得在推理阶段可以很容易的生成更多</a:t>
            </a:r>
            <a:r>
              <a:rPr lang="zh-CN" altLang="en-US" sz="2000" dirty="0">
                <a:latin typeface="微软雅黑" pitchFamily="34" charset="-122"/>
                <a:ea typeface="微软雅黑" pitchFamily="34" charset="-122"/>
              </a:rPr>
              <a:t>数据。</a:t>
            </a:r>
            <a:endParaRPr lang="zh-CN" altLang="en-US" sz="2000" dirty="0">
              <a:latin typeface="微软雅黑" pitchFamily="34" charset="-122"/>
              <a:ea typeface="微软雅黑" pitchFamily="34" charset="-122"/>
            </a:endParaRPr>
          </a:p>
          <a:p>
            <a:pPr marL="342900" indent="-342900" algn="l">
              <a:buFont typeface="Arial" panose="020B0604020202020204" pitchFamily="34" charset="0"/>
              <a:buChar char="•"/>
            </a:pPr>
            <a:endParaRPr lang="zh-CN" altLang="en-US" sz="2000" dirty="0">
              <a:latin typeface="微软雅黑" pitchFamily="34" charset="-122"/>
              <a:ea typeface="微软雅黑" pitchFamily="34" charset="-122"/>
            </a:endParaRPr>
          </a:p>
          <a:p>
            <a:pPr marL="342900" indent="-342900" algn="l">
              <a:buFont typeface="Arial" panose="020B0604020202020204" pitchFamily="34" charset="0"/>
              <a:buChar char="•"/>
            </a:pPr>
            <a:r>
              <a:rPr lang="zh-CN" altLang="en-US" sz="2000" dirty="0">
                <a:latin typeface="微软雅黑" pitchFamily="34" charset="-122"/>
                <a:ea typeface="微软雅黑" pitchFamily="34" charset="-122"/>
              </a:rPr>
              <a:t>本文的框架要想迁移到嵌入翻译任务，由于不同的嵌入要对应不同的文本，这就不能直接从高斯分布采样然后去噪，要把不同嵌入当作条件输入去噪网络。这里没有想通用为什么要用扩散的</a:t>
            </a:r>
            <a:r>
              <a:rPr lang="en-US" altLang="zh-CN" sz="2000" dirty="0">
                <a:latin typeface="微软雅黑" pitchFamily="34" charset="-122"/>
                <a:ea typeface="微软雅黑" pitchFamily="34" charset="-122"/>
              </a:rPr>
              <a:t>motivation</a:t>
            </a:r>
            <a:r>
              <a:rPr lang="zh-CN" altLang="en-US" sz="2000" dirty="0">
                <a:latin typeface="微软雅黑" pitchFamily="34" charset="-122"/>
                <a:ea typeface="微软雅黑" pitchFamily="34" charset="-122"/>
              </a:rPr>
              <a:t>，只是觉得扩散也是在连续域上进行的，可以</a:t>
            </a:r>
            <a:r>
              <a:rPr lang="zh-CN" altLang="en-US" sz="2000" dirty="0">
                <a:latin typeface="微软雅黑" pitchFamily="34" charset="-122"/>
                <a:ea typeface="微软雅黑" pitchFamily="34" charset="-122"/>
              </a:rPr>
              <a:t>多样。</a:t>
            </a:r>
            <a:endParaRPr lang="zh-CN" altLang="en-US" sz="2000" dirty="0">
              <a:latin typeface="微软雅黑" pitchFamily="34" charset="-122"/>
              <a:ea typeface="微软雅黑" pitchFamily="34" charset="-122"/>
            </a:endParaRPr>
          </a:p>
          <a:p>
            <a:pPr marL="342900" indent="-342900" algn="l">
              <a:buFont typeface="Arial" panose="020B0604020202020204" pitchFamily="34" charset="0"/>
              <a:buChar char="•"/>
            </a:pPr>
            <a:endParaRPr lang="zh-CN" altLang="en-US" sz="2000" dirty="0">
              <a:latin typeface="微软雅黑" pitchFamily="34" charset="-122"/>
              <a:ea typeface="微软雅黑" pitchFamily="34" charset="-122"/>
            </a:endParaRPr>
          </a:p>
          <a:p>
            <a:pPr marL="342900" indent="-342900" algn="l">
              <a:buFont typeface="Arial" panose="020B0604020202020204" pitchFamily="34" charset="0"/>
              <a:buChar char="•"/>
            </a:pPr>
            <a:r>
              <a:rPr lang="zh-CN" altLang="en-US" sz="2000" dirty="0">
                <a:latin typeface="微软雅黑" pitchFamily="34" charset="-122"/>
                <a:ea typeface="微软雅黑" pitchFamily="34" charset="-122"/>
              </a:rPr>
              <a:t>另一种方法是，在扩散的过程中，加入</a:t>
            </a:r>
            <a:r>
              <a:rPr lang="en-US" altLang="zh-CN" sz="2000" dirty="0">
                <a:latin typeface="微软雅黑" pitchFamily="34" charset="-122"/>
                <a:ea typeface="微软雅黑" pitchFamily="34" charset="-122"/>
              </a:rPr>
              <a:t>attack loss</a:t>
            </a:r>
            <a:r>
              <a:rPr lang="zh-CN" altLang="en-US" sz="2000" dirty="0">
                <a:latin typeface="微软雅黑" pitchFamily="34" charset="-122"/>
                <a:ea typeface="微软雅黑" pitchFamily="34" charset="-122"/>
              </a:rPr>
              <a:t>，类似</a:t>
            </a:r>
            <a:r>
              <a:rPr lang="en-US" altLang="zh-CN" sz="2000" dirty="0">
                <a:latin typeface="微软雅黑" pitchFamily="34" charset="-122"/>
                <a:ea typeface="微软雅黑" pitchFamily="34" charset="-122"/>
              </a:rPr>
              <a:t>diffusion-lm</a:t>
            </a:r>
            <a:r>
              <a:rPr lang="zh-CN" altLang="en-US" sz="2000" dirty="0">
                <a:latin typeface="微软雅黑" pitchFamily="34" charset="-122"/>
                <a:ea typeface="微软雅黑" pitchFamily="34" charset="-122"/>
              </a:rPr>
              <a:t>，这样的</a:t>
            </a:r>
            <a:r>
              <a:rPr lang="en-US" altLang="zh-CN" sz="2000" dirty="0">
                <a:latin typeface="微软雅黑" pitchFamily="34" charset="-122"/>
                <a:ea typeface="微软雅黑" pitchFamily="34" charset="-122"/>
              </a:rPr>
              <a:t>contribution</a:t>
            </a:r>
            <a:r>
              <a:rPr lang="zh-CN" altLang="en-US" sz="2000" dirty="0">
                <a:latin typeface="微软雅黑" pitchFamily="34" charset="-122"/>
                <a:ea typeface="微软雅黑" pitchFamily="34" charset="-122"/>
              </a:rPr>
              <a:t>就是把</a:t>
            </a:r>
            <a:r>
              <a:rPr lang="en-US" altLang="zh-CN" sz="2000" dirty="0">
                <a:latin typeface="微软雅黑" pitchFamily="34" charset="-122"/>
                <a:ea typeface="微软雅黑" pitchFamily="34" charset="-122"/>
              </a:rPr>
              <a:t>diffusion</a:t>
            </a:r>
            <a:r>
              <a:rPr lang="zh-CN" altLang="en-US" sz="2000" dirty="0">
                <a:latin typeface="微软雅黑" pitchFamily="34" charset="-122"/>
                <a:ea typeface="微软雅黑" pitchFamily="34" charset="-122"/>
              </a:rPr>
              <a:t>用在</a:t>
            </a:r>
            <a:r>
              <a:rPr lang="en-US" altLang="zh-CN" sz="2000" dirty="0">
                <a:latin typeface="微软雅黑" pitchFamily="34" charset="-122"/>
                <a:ea typeface="微软雅黑" pitchFamily="34" charset="-122"/>
              </a:rPr>
              <a:t>attack</a:t>
            </a:r>
            <a:r>
              <a:rPr lang="zh-CN" altLang="en-US" sz="2000" dirty="0">
                <a:latin typeface="微软雅黑" pitchFamily="34" charset="-122"/>
                <a:ea typeface="微软雅黑" pitchFamily="34" charset="-122"/>
              </a:rPr>
              <a:t>上，之前应该没有过，而且也保证</a:t>
            </a:r>
            <a:r>
              <a:rPr lang="zh-CN" altLang="en-US" sz="2000" dirty="0">
                <a:latin typeface="微软雅黑" pitchFamily="34" charset="-122"/>
                <a:ea typeface="微软雅黑" pitchFamily="34" charset="-122"/>
              </a:rPr>
              <a:t>多样。</a:t>
            </a:r>
            <a:endParaRPr lang="zh-CN" altLang="en-US" sz="2000" dirty="0">
              <a:latin typeface="微软雅黑" pitchFamily="34" charset="-122"/>
              <a:ea typeface="微软雅黑" pitchFamily="34" charset="-122"/>
            </a:endParaRPr>
          </a:p>
          <a:p>
            <a:pPr marL="342900" indent="-342900" algn="l">
              <a:buFont typeface="Arial" panose="020B0604020202020204" pitchFamily="34" charset="0"/>
              <a:buChar char="•"/>
            </a:pPr>
            <a:endParaRPr lang="zh-CN" altLang="en-US" sz="2000" dirty="0">
              <a:latin typeface="微软雅黑" pitchFamily="34" charset="-122"/>
              <a:ea typeface="微软雅黑" pitchFamily="34" charset="-122"/>
            </a:endParaRPr>
          </a:p>
          <a:p>
            <a:pPr marL="342900" indent="-342900" algn="l">
              <a:buFont typeface="Arial" panose="020B0604020202020204" pitchFamily="34" charset="0"/>
              <a:buChar char="•"/>
            </a:pPr>
            <a:endParaRPr lang="zh-CN" altLang="en-US" sz="2000" dirty="0">
              <a:latin typeface="微软雅黑" pitchFamily="34" charset="-122"/>
              <a:ea typeface="微软雅黑" pitchFamily="34" charset="-122"/>
            </a:endParaRPr>
          </a:p>
          <a:p>
            <a:pPr marL="342900" indent="-342900" algn="l">
              <a:buFont typeface="Arial" panose="020B0604020202020204" pitchFamily="34" charset="0"/>
              <a:buChar char="•"/>
            </a:pPr>
            <a:endParaRPr lang="zh-CN" altLang="en-US" sz="2000" dirty="0">
              <a:latin typeface="微软雅黑" pitchFamily="34" charset="-122"/>
              <a:ea typeface="微软雅黑" pitchFamily="34" charset="-122"/>
            </a:endParaRPr>
          </a:p>
        </p:txBody>
      </p:sp>
      <p:pic>
        <p:nvPicPr>
          <p:cNvPr id="3" name="图片 2"/>
          <p:cNvPicPr>
            <a:picLocks noChangeAspect="1"/>
          </p:cNvPicPr>
          <p:nvPr/>
        </p:nvPicPr>
        <p:blipFill>
          <a:blip r:embed="rId1"/>
          <a:stretch>
            <a:fillRect/>
          </a:stretch>
        </p:blipFill>
        <p:spPr>
          <a:xfrm>
            <a:off x="1814195" y="4951730"/>
            <a:ext cx="5515610" cy="19062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ags/tag1.xml><?xml version="1.0" encoding="utf-8"?>
<p:tagLst xmlns:p="http://schemas.openxmlformats.org/presentationml/2006/main">
  <p:tag name="ISPRING_RESOURCE_PATHS_HASH_2" val="def12e3d6a5730109fa504f9e871012e0946499"/>
</p:tagLst>
</file>

<file path=ppt/theme/theme1.xml><?xml version="1.0" encoding="utf-8"?>
<a:theme xmlns:a="http://schemas.openxmlformats.org/drawingml/2006/main" name="默认设计模板">
  <a:themeElements>
    <a:clrScheme name="自定义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noFill/>
          <a:prstDash val="solid"/>
          <a:round/>
          <a:headEnd type="none" w="med" len="med"/>
          <a:tailEnd type="none" w="med" len="med"/>
        </a:ln>
      </a:spPr>
      <a:bodyPr vert="horz" wrap="square" lIns="91440" tIns="45720" rIns="91440" bIns="45720" numCol="1" rtlCol="0"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sz="1800" b="0" i="0" u="none" strike="noStrike" cap="none" normalizeH="0" baseline="0" dirty="0" smtClean="0">
            <a:ln>
              <a:noFill/>
            </a:ln>
            <a:solidFill>
              <a:schemeClr val="tx2"/>
            </a:solidFill>
            <a:effectLst/>
            <a:latin typeface="微软雅黑" pitchFamily="34" charset="-122"/>
            <a:ea typeface="微软雅黑" pitchFamily="34"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ctr" anchorCtr="0" compatLnSpc="1"/>
      <a:lstStyle>
        <a:defPPr marL="0" marR="0" indent="0" algn="r" defTabSz="914400" rtl="0" eaLnBrk="1" fontAlgn="base" latinLnBrk="0" hangingPunct="1">
          <a:lnSpc>
            <a:spcPct val="100000"/>
          </a:lnSpc>
          <a:spcBef>
            <a:spcPct val="0"/>
          </a:spcBef>
          <a:spcAft>
            <a:spcPct val="0"/>
          </a:spcAft>
          <a:buClrTx/>
          <a:buSzTx/>
          <a:buFontTx/>
          <a:buNone/>
          <a:defRPr kumimoji="0" lang="zh-CN" altLang="en-US" sz="2400" b="0" i="0" u="none" strike="noStrike" cap="none" normalizeH="0" baseline="0" smtClean="0">
            <a:ln>
              <a:noFill/>
            </a:ln>
            <a:solidFill>
              <a:schemeClr val="tx2"/>
            </a:solidFill>
            <a:effectLst/>
            <a:latin typeface="Arial" panose="020B0604020202020204" pitchFamily="34" charset="0"/>
            <a:ea typeface="宋体" pitchFamily="2" charset="-122"/>
          </a:defRPr>
        </a:defPPr>
      </a:lstStyle>
    </a:lnDef>
    <a:txDef>
      <a:spPr>
        <a:noFill/>
      </a:spPr>
      <a:bodyPr wrap="square" rtlCol="0">
        <a:noAutofit/>
      </a:bodyPr>
      <a:lstStyle>
        <a:defPPr algn="l">
          <a:defRPr sz="1800" dirty="0">
            <a:latin typeface="微软雅黑" pitchFamily="34" charset="-122"/>
            <a:ea typeface="微软雅黑" pitchFamily="34" charset="-122"/>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1189</Words>
  <Application>WPS 文字</Application>
  <PresentationFormat>全屏显示(4:3)</PresentationFormat>
  <Paragraphs>72</Paragraphs>
  <Slides>9</Slides>
  <Notes>4</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9</vt:i4>
      </vt:variant>
    </vt:vector>
  </HeadingPairs>
  <TitlesOfParts>
    <vt:vector size="20" baseType="lpstr">
      <vt:lpstr>Arial</vt:lpstr>
      <vt:lpstr>宋体</vt:lpstr>
      <vt:lpstr>Wingdings</vt:lpstr>
      <vt:lpstr>汉仪书宋二KW</vt:lpstr>
      <vt:lpstr>微软雅黑</vt:lpstr>
      <vt:lpstr>汉仪旗黑</vt:lpstr>
      <vt:lpstr>宋体</vt:lpstr>
      <vt:lpstr>Arial Unicode MS</vt:lpstr>
      <vt:lpstr>黑体</vt:lpstr>
      <vt:lpstr>汉仪中黑KW</vt:lpstr>
      <vt:lpstr>默认设计模板</vt:lpstr>
      <vt:lpstr>BERT: Bidirectional Encoder Representations from Transformers</vt:lpstr>
      <vt:lpstr>预训练与微调</vt:lpstr>
      <vt:lpstr>预训练与微调</vt:lpstr>
      <vt:lpstr>预训练与微调</vt:lpstr>
      <vt:lpstr>BERT的网络结构-only encoder</vt:lpstr>
      <vt:lpstr>BERT的预训练任务</vt:lpstr>
      <vt:lpstr>BERT的预训练任务</vt:lpstr>
      <vt:lpstr>实验结果-无条件</vt:lpstr>
      <vt:lpstr>实验结果-有条件</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PPTfans网设计</dc:title>
  <dc:creator>林辉强</dc:creator>
  <cp:keywords>www.pptfans.cn</cp:keywords>
  <cp:category>ppt模板设计</cp:category>
  <cp:lastModifiedBy>19377180</cp:lastModifiedBy>
  <cp:revision>1677</cp:revision>
  <cp:lastPrinted>2024-04-12T16:26:27Z</cp:lastPrinted>
  <dcterms:created xsi:type="dcterms:W3CDTF">2024-04-12T16:26:27Z</dcterms:created>
  <dcterms:modified xsi:type="dcterms:W3CDTF">2024-04-12T16:26:27Z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ICV">
    <vt:lpwstr>82A3A49F0A403E8B9D9AEA65DA5BE91E_43</vt:lpwstr>
  </property>
  <property fmtid="{D5CDD505-2E9C-101B-9397-08002B2CF9AE}" pid="4" name="KSOProductBuildVer">
    <vt:lpwstr>2052-5.2.1.7798</vt:lpwstr>
  </property>
</Properties>
</file>